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1316" r:id="rId2"/>
    <p:sldId id="1374" r:id="rId3"/>
    <p:sldId id="1304" r:id="rId4"/>
    <p:sldId id="1315" r:id="rId5"/>
    <p:sldId id="529" r:id="rId6"/>
    <p:sldId id="1289" r:id="rId7"/>
    <p:sldId id="1307" r:id="rId8"/>
    <p:sldId id="1332" r:id="rId9"/>
    <p:sldId id="1352" r:id="rId10"/>
    <p:sldId id="1244" r:id="rId11"/>
    <p:sldId id="1245" r:id="rId12"/>
    <p:sldId id="1386" r:id="rId13"/>
    <p:sldId id="1380" r:id="rId14"/>
    <p:sldId id="1381" r:id="rId15"/>
    <p:sldId id="1370" r:id="rId16"/>
    <p:sldId id="1328" r:id="rId17"/>
    <p:sldId id="1339" r:id="rId18"/>
    <p:sldId id="1384" r:id="rId19"/>
    <p:sldId id="1364" r:id="rId20"/>
    <p:sldId id="1385" r:id="rId21"/>
    <p:sldId id="1347" r:id="rId22"/>
    <p:sldId id="1373" r:id="rId23"/>
    <p:sldId id="1382" r:id="rId24"/>
    <p:sldId id="1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00"/>
    <a:srgbClr val="FF8D49"/>
    <a:srgbClr val="EAEAEA"/>
    <a:srgbClr val="AFAFAF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10925-43E5-43BE-923B-90A8589CAFED}" v="40" dt="2023-06-02T15:06:03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oe" userId="67bea0881ae6006b" providerId="LiveId" clId="{B5310925-43E5-43BE-923B-90A8589CAFED}"/>
    <pc:docChg chg="undo custSel addSld delSld modSld sldOrd">
      <pc:chgData name="Robert Coe" userId="67bea0881ae6006b" providerId="LiveId" clId="{B5310925-43E5-43BE-923B-90A8589CAFED}" dt="2023-06-02T15:12:05.825" v="760" actId="47"/>
      <pc:docMkLst>
        <pc:docMk/>
      </pc:docMkLst>
      <pc:sldChg chg="del">
        <pc:chgData name="Robert Coe" userId="67bea0881ae6006b" providerId="LiveId" clId="{B5310925-43E5-43BE-923B-90A8589CAFED}" dt="2023-06-01T19:01:44.628" v="101" actId="47"/>
        <pc:sldMkLst>
          <pc:docMk/>
          <pc:sldMk cId="2039007074" sldId="262"/>
        </pc:sldMkLst>
      </pc:sldChg>
      <pc:sldChg chg="del">
        <pc:chgData name="Robert Coe" userId="67bea0881ae6006b" providerId="LiveId" clId="{B5310925-43E5-43BE-923B-90A8589CAFED}" dt="2023-06-01T18:32:00.480" v="5" actId="47"/>
        <pc:sldMkLst>
          <pc:docMk/>
          <pc:sldMk cId="1132917407" sldId="507"/>
        </pc:sldMkLst>
      </pc:sldChg>
      <pc:sldChg chg="add ord">
        <pc:chgData name="Robert Coe" userId="67bea0881ae6006b" providerId="LiveId" clId="{B5310925-43E5-43BE-923B-90A8589CAFED}" dt="2023-06-01T18:57:52.500" v="56"/>
        <pc:sldMkLst>
          <pc:docMk/>
          <pc:sldMk cId="3966474366" sldId="529"/>
        </pc:sldMkLst>
      </pc:sldChg>
      <pc:sldChg chg="del">
        <pc:chgData name="Robert Coe" userId="67bea0881ae6006b" providerId="LiveId" clId="{B5310925-43E5-43BE-923B-90A8589CAFED}" dt="2023-06-01T18:31:59.036" v="4" actId="47"/>
        <pc:sldMkLst>
          <pc:docMk/>
          <pc:sldMk cId="1425985692" sldId="1204"/>
        </pc:sldMkLst>
      </pc:sldChg>
      <pc:sldChg chg="del">
        <pc:chgData name="Robert Coe" userId="67bea0881ae6006b" providerId="LiveId" clId="{B5310925-43E5-43BE-923B-90A8589CAFED}" dt="2023-06-01T18:33:36.420" v="7" actId="47"/>
        <pc:sldMkLst>
          <pc:docMk/>
          <pc:sldMk cId="1024798108" sldId="1228"/>
        </pc:sldMkLst>
      </pc:sldChg>
      <pc:sldChg chg="ord">
        <pc:chgData name="Robert Coe" userId="67bea0881ae6006b" providerId="LiveId" clId="{B5310925-43E5-43BE-923B-90A8589CAFED}" dt="2023-06-02T09:18:20.135" v="139"/>
        <pc:sldMkLst>
          <pc:docMk/>
          <pc:sldMk cId="158305969" sldId="1244"/>
        </pc:sldMkLst>
      </pc:sldChg>
      <pc:sldChg chg="ord">
        <pc:chgData name="Robert Coe" userId="67bea0881ae6006b" providerId="LiveId" clId="{B5310925-43E5-43BE-923B-90A8589CAFED}" dt="2023-06-02T09:18:20.135" v="139"/>
        <pc:sldMkLst>
          <pc:docMk/>
          <pc:sldMk cId="1858975983" sldId="1245"/>
        </pc:sldMkLst>
      </pc:sldChg>
      <pc:sldChg chg="modSp mod">
        <pc:chgData name="Robert Coe" userId="67bea0881ae6006b" providerId="LiveId" clId="{B5310925-43E5-43BE-923B-90A8589CAFED}" dt="2023-06-01T19:01:31.175" v="98" actId="14100"/>
        <pc:sldMkLst>
          <pc:docMk/>
          <pc:sldMk cId="2715780562" sldId="1289"/>
        </pc:sldMkLst>
        <pc:spChg chg="mod">
          <ac:chgData name="Robert Coe" userId="67bea0881ae6006b" providerId="LiveId" clId="{B5310925-43E5-43BE-923B-90A8589CAFED}" dt="2023-06-01T19:01:31.175" v="98" actId="14100"/>
          <ac:spMkLst>
            <pc:docMk/>
            <pc:sldMk cId="2715780562" sldId="1289"/>
            <ac:spMk id="2" creationId="{5297544C-B450-4931-8B02-227CB63B3382}"/>
          </ac:spMkLst>
        </pc:spChg>
      </pc:sldChg>
      <pc:sldChg chg="del">
        <pc:chgData name="Robert Coe" userId="67bea0881ae6006b" providerId="LiveId" clId="{B5310925-43E5-43BE-923B-90A8589CAFED}" dt="2023-06-01T18:31:47.814" v="1" actId="47"/>
        <pc:sldMkLst>
          <pc:docMk/>
          <pc:sldMk cId="416463613" sldId="1290"/>
        </pc:sldMkLst>
      </pc:sldChg>
      <pc:sldChg chg="del">
        <pc:chgData name="Robert Coe" userId="67bea0881ae6006b" providerId="LiveId" clId="{B5310925-43E5-43BE-923B-90A8589CAFED}" dt="2023-06-01T18:31:57.922" v="2" actId="47"/>
        <pc:sldMkLst>
          <pc:docMk/>
          <pc:sldMk cId="2664902277" sldId="1291"/>
        </pc:sldMkLst>
      </pc:sldChg>
      <pc:sldChg chg="del">
        <pc:chgData name="Robert Coe" userId="67bea0881ae6006b" providerId="LiveId" clId="{B5310925-43E5-43BE-923B-90A8589CAFED}" dt="2023-06-01T18:31:58.471" v="3" actId="47"/>
        <pc:sldMkLst>
          <pc:docMk/>
          <pc:sldMk cId="2370848897" sldId="1293"/>
        </pc:sldMkLst>
      </pc:sldChg>
      <pc:sldChg chg="del">
        <pc:chgData name="Robert Coe" userId="67bea0881ae6006b" providerId="LiveId" clId="{B5310925-43E5-43BE-923B-90A8589CAFED}" dt="2023-06-01T19:01:43.707" v="100" actId="47"/>
        <pc:sldMkLst>
          <pc:docMk/>
          <pc:sldMk cId="1261060955" sldId="1296"/>
        </pc:sldMkLst>
      </pc:sldChg>
      <pc:sldChg chg="del">
        <pc:chgData name="Robert Coe" userId="67bea0881ae6006b" providerId="LiveId" clId="{B5310925-43E5-43BE-923B-90A8589CAFED}" dt="2023-06-02T14:54:30.739" v="640" actId="47"/>
        <pc:sldMkLst>
          <pc:docMk/>
          <pc:sldMk cId="3909300865" sldId="1299"/>
        </pc:sldMkLst>
      </pc:sldChg>
      <pc:sldChg chg="del">
        <pc:chgData name="Robert Coe" userId="67bea0881ae6006b" providerId="LiveId" clId="{B5310925-43E5-43BE-923B-90A8589CAFED}" dt="2023-06-01T18:33:59.501" v="9" actId="47"/>
        <pc:sldMkLst>
          <pc:docMk/>
          <pc:sldMk cId="2516474357" sldId="1301"/>
        </pc:sldMkLst>
      </pc:sldChg>
      <pc:sldChg chg="add ord">
        <pc:chgData name="Robert Coe" userId="67bea0881ae6006b" providerId="LiveId" clId="{B5310925-43E5-43BE-923B-90A8589CAFED}" dt="2023-06-01T18:56:23.052" v="51"/>
        <pc:sldMkLst>
          <pc:docMk/>
          <pc:sldMk cId="1361431409" sldId="1304"/>
        </pc:sldMkLst>
      </pc:sldChg>
      <pc:sldChg chg="modSp add mod">
        <pc:chgData name="Robert Coe" userId="67bea0881ae6006b" providerId="LiveId" clId="{B5310925-43E5-43BE-923B-90A8589CAFED}" dt="2023-06-02T15:01:06.515" v="713" actId="20577"/>
        <pc:sldMkLst>
          <pc:docMk/>
          <pc:sldMk cId="2807460488" sldId="1307"/>
        </pc:sldMkLst>
        <pc:spChg chg="mod">
          <ac:chgData name="Robert Coe" userId="67bea0881ae6006b" providerId="LiveId" clId="{B5310925-43E5-43BE-923B-90A8589CAFED}" dt="2023-06-02T15:01:06.515" v="713" actId="20577"/>
          <ac:spMkLst>
            <pc:docMk/>
            <pc:sldMk cId="2807460488" sldId="1307"/>
            <ac:spMk id="3" creationId="{D75BC4C9-0180-4A24-A62D-6A3CB7EFC97C}"/>
          </ac:spMkLst>
        </pc:spChg>
        <pc:picChg chg="mod">
          <ac:chgData name="Robert Coe" userId="67bea0881ae6006b" providerId="LiveId" clId="{B5310925-43E5-43BE-923B-90A8589CAFED}" dt="2023-06-02T09:35:57.933" v="437" actId="14100"/>
          <ac:picMkLst>
            <pc:docMk/>
            <pc:sldMk cId="2807460488" sldId="1307"/>
            <ac:picMk id="5" creationId="{0B9FCBD4-29BA-4E35-B8C0-F723BCB6D33A}"/>
          </ac:picMkLst>
        </pc:picChg>
      </pc:sldChg>
      <pc:sldChg chg="add ord">
        <pc:chgData name="Robert Coe" userId="67bea0881ae6006b" providerId="LiveId" clId="{B5310925-43E5-43BE-923B-90A8589CAFED}" dt="2023-06-01T18:56:28.238" v="53"/>
        <pc:sldMkLst>
          <pc:docMk/>
          <pc:sldMk cId="3764002284" sldId="1315"/>
        </pc:sldMkLst>
      </pc:sldChg>
      <pc:sldChg chg="modSp mod">
        <pc:chgData name="Robert Coe" userId="67bea0881ae6006b" providerId="LiveId" clId="{B5310925-43E5-43BE-923B-90A8589CAFED}" dt="2023-06-01T18:35:32.395" v="48" actId="20577"/>
        <pc:sldMkLst>
          <pc:docMk/>
          <pc:sldMk cId="954474633" sldId="1316"/>
        </pc:sldMkLst>
        <pc:spChg chg="mod">
          <ac:chgData name="Robert Coe" userId="67bea0881ae6006b" providerId="LiveId" clId="{B5310925-43E5-43BE-923B-90A8589CAFED}" dt="2023-06-01T18:35:09.361" v="13" actId="113"/>
          <ac:spMkLst>
            <pc:docMk/>
            <pc:sldMk cId="954474633" sldId="1316"/>
            <ac:spMk id="2" creationId="{29D115C4-77B6-40B8-9BEF-5A9D2ECDF8F9}"/>
          </ac:spMkLst>
        </pc:spChg>
        <pc:spChg chg="mod">
          <ac:chgData name="Robert Coe" userId="67bea0881ae6006b" providerId="LiveId" clId="{B5310925-43E5-43BE-923B-90A8589CAFED}" dt="2023-06-01T18:35:32.395" v="48" actId="20577"/>
          <ac:spMkLst>
            <pc:docMk/>
            <pc:sldMk cId="954474633" sldId="1316"/>
            <ac:spMk id="4" creationId="{8EE87897-7295-4A3F-A563-05BE7F9AF812}"/>
          </ac:spMkLst>
        </pc:spChg>
      </pc:sldChg>
      <pc:sldChg chg="delSp modSp add mod">
        <pc:chgData name="Robert Coe" userId="67bea0881ae6006b" providerId="LiveId" clId="{B5310925-43E5-43BE-923B-90A8589CAFED}" dt="2023-06-02T15:09:27.935" v="754" actId="20577"/>
        <pc:sldMkLst>
          <pc:docMk/>
          <pc:sldMk cId="240101842" sldId="1332"/>
        </pc:sldMkLst>
        <pc:spChg chg="del">
          <ac:chgData name="Robert Coe" userId="67bea0881ae6006b" providerId="LiveId" clId="{B5310925-43E5-43BE-923B-90A8589CAFED}" dt="2023-06-02T15:06:33.084" v="747" actId="478"/>
          <ac:spMkLst>
            <pc:docMk/>
            <pc:sldMk cId="240101842" sldId="1332"/>
            <ac:spMk id="4" creationId="{2260C7A1-A658-4FB8-91B7-D5FDBDC5DDF1}"/>
          </ac:spMkLst>
        </pc:spChg>
        <pc:graphicFrameChg chg="mod modGraphic">
          <ac:chgData name="Robert Coe" userId="67bea0881ae6006b" providerId="LiveId" clId="{B5310925-43E5-43BE-923B-90A8589CAFED}" dt="2023-06-02T15:09:27.935" v="754" actId="20577"/>
          <ac:graphicFrameMkLst>
            <pc:docMk/>
            <pc:sldMk cId="240101842" sldId="1332"/>
            <ac:graphicFrameMk id="5" creationId="{CE988B2A-6819-49C8-84C0-0F0004241F16}"/>
          </ac:graphicFrameMkLst>
        </pc:graphicFrameChg>
      </pc:sldChg>
      <pc:sldChg chg="modSp mod">
        <pc:chgData name="Robert Coe" userId="67bea0881ae6006b" providerId="LiveId" clId="{B5310925-43E5-43BE-923B-90A8589CAFED}" dt="2023-06-02T09:49:10.236" v="540" actId="1076"/>
        <pc:sldMkLst>
          <pc:docMk/>
          <pc:sldMk cId="897232023" sldId="1339"/>
        </pc:sldMkLst>
        <pc:spChg chg="mod">
          <ac:chgData name="Robert Coe" userId="67bea0881ae6006b" providerId="LiveId" clId="{B5310925-43E5-43BE-923B-90A8589CAFED}" dt="2023-06-02T09:49:10.236" v="540" actId="1076"/>
          <ac:spMkLst>
            <pc:docMk/>
            <pc:sldMk cId="897232023" sldId="1339"/>
            <ac:spMk id="3" creationId="{0AD77702-1FAA-4714-BC74-DF7047CF1683}"/>
          </ac:spMkLst>
        </pc:spChg>
        <pc:spChg chg="mod">
          <ac:chgData name="Robert Coe" userId="67bea0881ae6006b" providerId="LiveId" clId="{B5310925-43E5-43BE-923B-90A8589CAFED}" dt="2023-06-02T09:48:49.357" v="539" actId="115"/>
          <ac:spMkLst>
            <pc:docMk/>
            <pc:sldMk cId="897232023" sldId="1339"/>
            <ac:spMk id="5" creationId="{03C5BE12-4E39-E83F-7143-0AD4A07D6418}"/>
          </ac:spMkLst>
        </pc:spChg>
      </pc:sldChg>
      <pc:sldChg chg="del">
        <pc:chgData name="Robert Coe" userId="67bea0881ae6006b" providerId="LiveId" clId="{B5310925-43E5-43BE-923B-90A8589CAFED}" dt="2023-06-01T19:04:09.717" v="136" actId="2696"/>
        <pc:sldMkLst>
          <pc:docMk/>
          <pc:sldMk cId="2404618532" sldId="1345"/>
        </pc:sldMkLst>
      </pc:sldChg>
      <pc:sldChg chg="add del">
        <pc:chgData name="Robert Coe" userId="67bea0881ae6006b" providerId="LiveId" clId="{B5310925-43E5-43BE-923B-90A8589CAFED}" dt="2023-06-02T15:12:05.825" v="760" actId="47"/>
        <pc:sldMkLst>
          <pc:docMk/>
          <pc:sldMk cId="3508010970" sldId="1345"/>
        </pc:sldMkLst>
      </pc:sldChg>
      <pc:sldChg chg="addSp modSp add mod">
        <pc:chgData name="Robert Coe" userId="67bea0881ae6006b" providerId="LiveId" clId="{B5310925-43E5-43BE-923B-90A8589CAFED}" dt="2023-06-02T15:11:50.220" v="759" actId="1076"/>
        <pc:sldMkLst>
          <pc:docMk/>
          <pc:sldMk cId="585532457" sldId="1347"/>
        </pc:sldMkLst>
        <pc:spChg chg="add mod">
          <ac:chgData name="Robert Coe" userId="67bea0881ae6006b" providerId="LiveId" clId="{B5310925-43E5-43BE-923B-90A8589CAFED}" dt="2023-06-02T15:11:50.220" v="759" actId="1076"/>
          <ac:spMkLst>
            <pc:docMk/>
            <pc:sldMk cId="585532457" sldId="1347"/>
            <ac:spMk id="5" creationId="{50CED3EC-EC24-4373-A840-C013EBADC0DC}"/>
          </ac:spMkLst>
        </pc:spChg>
        <pc:picChg chg="mod">
          <ac:chgData name="Robert Coe" userId="67bea0881ae6006b" providerId="LiveId" clId="{B5310925-43E5-43BE-923B-90A8589CAFED}" dt="2023-06-02T15:11:41.392" v="758" actId="1076"/>
          <ac:picMkLst>
            <pc:docMk/>
            <pc:sldMk cId="585532457" sldId="1347"/>
            <ac:picMk id="6" creationId="{943ADA24-CFEB-DDD2-6AC2-93783BAAA6AF}"/>
          </ac:picMkLst>
        </pc:picChg>
      </pc:sldChg>
      <pc:sldChg chg="del">
        <pc:chgData name="Robert Coe" userId="67bea0881ae6006b" providerId="LiveId" clId="{B5310925-43E5-43BE-923B-90A8589CAFED}" dt="2023-06-01T19:04:09.717" v="136" actId="2696"/>
        <pc:sldMkLst>
          <pc:docMk/>
          <pc:sldMk cId="3313139147" sldId="1347"/>
        </pc:sldMkLst>
      </pc:sldChg>
      <pc:sldChg chg="ord">
        <pc:chgData name="Robert Coe" userId="67bea0881ae6006b" providerId="LiveId" clId="{B5310925-43E5-43BE-923B-90A8589CAFED}" dt="2023-06-02T09:18:20.135" v="139"/>
        <pc:sldMkLst>
          <pc:docMk/>
          <pc:sldMk cId="1587084109" sldId="1352"/>
        </pc:sldMkLst>
      </pc:sldChg>
      <pc:sldChg chg="addSp delSp modSp add mod ord delAnim modAnim">
        <pc:chgData name="Robert Coe" userId="67bea0881ae6006b" providerId="LiveId" clId="{B5310925-43E5-43BE-923B-90A8589CAFED}" dt="2023-06-02T14:53:43.260" v="639"/>
        <pc:sldMkLst>
          <pc:docMk/>
          <pc:sldMk cId="875353556" sldId="1364"/>
        </pc:sldMkLst>
        <pc:spChg chg="mod">
          <ac:chgData name="Robert Coe" userId="67bea0881ae6006b" providerId="LiveId" clId="{B5310925-43E5-43BE-923B-90A8589CAFED}" dt="2023-06-02T09:51:41.130" v="597" actId="1076"/>
          <ac:spMkLst>
            <pc:docMk/>
            <pc:sldMk cId="875353556" sldId="1364"/>
            <ac:spMk id="3" creationId="{81EDDC89-9FDE-0FE0-E10C-070CC5E9A229}"/>
          </ac:spMkLst>
        </pc:spChg>
        <pc:spChg chg="add del mod">
          <ac:chgData name="Robert Coe" userId="67bea0881ae6006b" providerId="LiveId" clId="{B5310925-43E5-43BE-923B-90A8589CAFED}" dt="2023-06-02T14:51:57.411" v="618" actId="478"/>
          <ac:spMkLst>
            <pc:docMk/>
            <pc:sldMk cId="875353556" sldId="1364"/>
            <ac:spMk id="6" creationId="{9172EE5E-91DE-D7B6-5BBE-1180D6712A99}"/>
          </ac:spMkLst>
        </pc:spChg>
        <pc:spChg chg="add mod">
          <ac:chgData name="Robert Coe" userId="67bea0881ae6006b" providerId="LiveId" clId="{B5310925-43E5-43BE-923B-90A8589CAFED}" dt="2023-06-02T14:52:08.534" v="620" actId="14100"/>
          <ac:spMkLst>
            <pc:docMk/>
            <pc:sldMk cId="875353556" sldId="1364"/>
            <ac:spMk id="7" creationId="{5F2A9CD5-87BC-D248-D850-265FA630D706}"/>
          </ac:spMkLst>
        </pc:spChg>
        <pc:picChg chg="mod">
          <ac:chgData name="Robert Coe" userId="67bea0881ae6006b" providerId="LiveId" clId="{B5310925-43E5-43BE-923B-90A8589CAFED}" dt="2023-06-02T09:51:51.828" v="599" actId="1076"/>
          <ac:picMkLst>
            <pc:docMk/>
            <pc:sldMk cId="875353556" sldId="1364"/>
            <ac:picMk id="5" creationId="{4A8E77B3-5D51-7B96-1F7F-D6EFB8A222AD}"/>
          </ac:picMkLst>
        </pc:picChg>
      </pc:sldChg>
      <pc:sldChg chg="del">
        <pc:chgData name="Robert Coe" userId="67bea0881ae6006b" providerId="LiveId" clId="{B5310925-43E5-43BE-923B-90A8589CAFED}" dt="2023-06-01T19:04:09.717" v="136" actId="2696"/>
        <pc:sldMkLst>
          <pc:docMk/>
          <pc:sldMk cId="576510986" sldId="1373"/>
        </pc:sldMkLst>
      </pc:sldChg>
      <pc:sldChg chg="add">
        <pc:chgData name="Robert Coe" userId="67bea0881ae6006b" providerId="LiveId" clId="{B5310925-43E5-43BE-923B-90A8589CAFED}" dt="2023-06-01T19:04:14.535" v="137"/>
        <pc:sldMkLst>
          <pc:docMk/>
          <pc:sldMk cId="1232590902" sldId="1373"/>
        </pc:sldMkLst>
      </pc:sldChg>
      <pc:sldChg chg="modSp mod">
        <pc:chgData name="Robert Coe" userId="67bea0881ae6006b" providerId="LiveId" clId="{B5310925-43E5-43BE-923B-90A8589CAFED}" dt="2023-06-02T14:56:54.819" v="708" actId="14100"/>
        <pc:sldMkLst>
          <pc:docMk/>
          <pc:sldMk cId="664398507" sldId="1374"/>
        </pc:sldMkLst>
        <pc:spChg chg="mod">
          <ac:chgData name="Robert Coe" userId="67bea0881ae6006b" providerId="LiveId" clId="{B5310925-43E5-43BE-923B-90A8589CAFED}" dt="2023-06-02T14:56:54.819" v="708" actId="14100"/>
          <ac:spMkLst>
            <pc:docMk/>
            <pc:sldMk cId="664398507" sldId="1374"/>
            <ac:spMk id="3" creationId="{94D0C966-CD0E-4DEC-B3F8-FBB43A5E711B}"/>
          </ac:spMkLst>
        </pc:spChg>
      </pc:sldChg>
      <pc:sldChg chg="del">
        <pc:chgData name="Robert Coe" userId="67bea0881ae6006b" providerId="LiveId" clId="{B5310925-43E5-43BE-923B-90A8589CAFED}" dt="2023-06-01T19:01:46.178" v="102" actId="47"/>
        <pc:sldMkLst>
          <pc:docMk/>
          <pc:sldMk cId="4088870629" sldId="1379"/>
        </pc:sldMkLst>
      </pc:sldChg>
      <pc:sldChg chg="modSp mod">
        <pc:chgData name="Robert Coe" userId="67bea0881ae6006b" providerId="LiveId" clId="{B5310925-43E5-43BE-923B-90A8589CAFED}" dt="2023-06-01T19:02:42.715" v="133" actId="1076"/>
        <pc:sldMkLst>
          <pc:docMk/>
          <pc:sldMk cId="1855593871" sldId="1380"/>
        </pc:sldMkLst>
        <pc:spChg chg="mod">
          <ac:chgData name="Robert Coe" userId="67bea0881ae6006b" providerId="LiveId" clId="{B5310925-43E5-43BE-923B-90A8589CAFED}" dt="2023-06-01T19:02:42.715" v="133" actId="1076"/>
          <ac:spMkLst>
            <pc:docMk/>
            <pc:sldMk cId="1855593871" sldId="1380"/>
            <ac:spMk id="2" creationId="{5297544C-B450-4931-8B02-227CB63B3382}"/>
          </ac:spMkLst>
        </pc:spChg>
      </pc:sldChg>
      <pc:sldChg chg="ord">
        <pc:chgData name="Robert Coe" userId="67bea0881ae6006b" providerId="LiveId" clId="{B5310925-43E5-43BE-923B-90A8589CAFED}" dt="2023-06-02T09:42:40.774" v="524"/>
        <pc:sldMkLst>
          <pc:docMk/>
          <pc:sldMk cId="3222475678" sldId="1381"/>
        </pc:sldMkLst>
      </pc:sldChg>
      <pc:sldChg chg="add del">
        <pc:chgData name="Robert Coe" userId="67bea0881ae6006b" providerId="LiveId" clId="{B5310925-43E5-43BE-923B-90A8589CAFED}" dt="2023-06-01T19:01:41.663" v="99" actId="47"/>
        <pc:sldMkLst>
          <pc:docMk/>
          <pc:sldMk cId="1903667423" sldId="1383"/>
        </pc:sldMkLst>
      </pc:sldChg>
      <pc:sldChg chg="add">
        <pc:chgData name="Robert Coe" userId="67bea0881ae6006b" providerId="LiveId" clId="{B5310925-43E5-43BE-923B-90A8589CAFED}" dt="2023-06-01T18:33:33.819" v="6"/>
        <pc:sldMkLst>
          <pc:docMk/>
          <pc:sldMk cId="1392722683" sldId="1384"/>
        </pc:sldMkLst>
      </pc:sldChg>
      <pc:sldChg chg="add">
        <pc:chgData name="Robert Coe" userId="67bea0881ae6006b" providerId="LiveId" clId="{B5310925-43E5-43BE-923B-90A8589CAFED}" dt="2023-06-01T18:33:55.270" v="8"/>
        <pc:sldMkLst>
          <pc:docMk/>
          <pc:sldMk cId="1062956112" sldId="1385"/>
        </pc:sldMkLst>
      </pc:sldChg>
      <pc:sldChg chg="modSp add mod">
        <pc:chgData name="Robert Coe" userId="67bea0881ae6006b" providerId="LiveId" clId="{B5310925-43E5-43BE-923B-90A8589CAFED}" dt="2023-06-02T09:41:58.383" v="522" actId="20577"/>
        <pc:sldMkLst>
          <pc:docMk/>
          <pc:sldMk cId="82757511" sldId="1386"/>
        </pc:sldMkLst>
        <pc:spChg chg="mod">
          <ac:chgData name="Robert Coe" userId="67bea0881ae6006b" providerId="LiveId" clId="{B5310925-43E5-43BE-923B-90A8589CAFED}" dt="2023-06-02T09:41:58.383" v="522" actId="20577"/>
          <ac:spMkLst>
            <pc:docMk/>
            <pc:sldMk cId="82757511" sldId="1386"/>
            <ac:spMk id="3" creationId="{70A198F6-58DF-3DC2-3D1D-4F8294FB5152}"/>
          </ac:spMkLst>
        </pc:spChg>
      </pc:sldChg>
      <pc:sldChg chg="add del">
        <pc:chgData name="Robert Coe" userId="67bea0881ae6006b" providerId="LiveId" clId="{B5310925-43E5-43BE-923B-90A8589CAFED}" dt="2023-06-02T09:39:17.159" v="441"/>
        <pc:sldMkLst>
          <pc:docMk/>
          <pc:sldMk cId="2634884544" sldId="1386"/>
        </pc:sldMkLst>
      </pc:sldChg>
      <pc:sldChg chg="add del">
        <pc:chgData name="Robert Coe" userId="67bea0881ae6006b" providerId="LiveId" clId="{B5310925-43E5-43BE-923B-90A8589CAFED}" dt="2023-06-02T09:39:17.159" v="441"/>
        <pc:sldMkLst>
          <pc:docMk/>
          <pc:sldMk cId="2891652661" sldId="1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3C26-0A6E-4F95-B020-E10CE6E9870C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8A23-2E73-45EB-A949-7FAC2BA8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3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300/rzet-bf7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ducationendowmentfoundation.org.uk/education-evidence/guidance-reports/effective-professional-developmen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https://forms.office.com/r/gnnnfyhskX</a:t>
            </a:r>
          </a:p>
          <a:p>
            <a:r>
              <a:rPr lang="en-GB"/>
              <a:t>https://bit.ly/gttgoodpd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3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2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Biggest impact is from helping </a:t>
            </a:r>
            <a:r>
              <a:rPr lang="en-GB" b="1" dirty="0"/>
              <a:t>every</a:t>
            </a:r>
            <a:r>
              <a:rPr lang="en-GB" dirty="0"/>
              <a:t> teacher to be a little bit better, with </a:t>
            </a:r>
            <a:r>
              <a:rPr lang="en-GB" b="1" dirty="0"/>
              <a:t>every</a:t>
            </a:r>
            <a:r>
              <a:rPr lang="en-GB" dirty="0"/>
              <a:t> class, </a:t>
            </a:r>
            <a:r>
              <a:rPr lang="en-GB" b="1" dirty="0"/>
              <a:t>every</a:t>
            </a:r>
            <a:r>
              <a:rPr lang="en-GB" dirty="0"/>
              <a:t> lesson, </a:t>
            </a:r>
            <a:r>
              <a:rPr lang="en-GB" b="1" dirty="0"/>
              <a:t>every</a:t>
            </a:r>
            <a:r>
              <a:rPr lang="en-GB" dirty="0"/>
              <a:t> 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Coe, R., Rauch, C.J., Kime, S. and Singleton, D. (2020) Great Teaching Toolkit Evidence Review. Evidence Based Education, in partnership with Cambridge Assessment International Education. greatteaching.com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8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Hardest:</a:t>
            </a:r>
          </a:p>
          <a:p>
            <a:r>
              <a:rPr lang="en-GB" b="0" i="1" dirty="0">
                <a:solidFill>
                  <a:srgbClr val="403F42"/>
                </a:solidFill>
                <a:effectLst/>
                <a:latin typeface="Verdana" panose="020B0604030504040204" pitchFamily="34" charset="0"/>
              </a:rPr>
              <a:t>"...After some 30 years of doing such work, I have concluded that classroom teaching - particularly at the elementary and secondary levels - is the most demanding, subtle, nuanced, and frightening activity our species has ever invented. In fact, when I compared the complexity of teaching with the much more highly rewarded profession, "doing medicine," I concluded that the only time medicine ever approaches the complexity of an average day for a classroom teacher is in an emergency room during a natural disaster ... When 30 patients want your attention at the same time, only then do you approach the complexity of the average classroom on an average day."</a:t>
            </a:r>
            <a:endParaRPr lang="en-GB" b="0" i="0" dirty="0">
              <a:solidFill>
                <a:srgbClr val="0F1419"/>
              </a:solidFill>
              <a:effectLst/>
              <a:latin typeface="TwitterChirp"/>
            </a:endParaRPr>
          </a:p>
          <a:p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(Shulman, L.S. (1987) </a:t>
            </a:r>
            <a:r>
              <a:rPr lang="en-GB" b="0" i="0" dirty="0">
                <a:solidFill>
                  <a:srgbClr val="2E3743"/>
                </a:solidFill>
                <a:effectLst/>
                <a:latin typeface="Roboto" panose="02000000000000000000" pitchFamily="2" charset="0"/>
              </a:rPr>
              <a:t>The Wisdom of Practice: Managing Complexity in Medicine and Teaching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, p369-397).</a:t>
            </a:r>
          </a:p>
          <a:p>
            <a:endParaRPr lang="en-GB" b="0" i="0" dirty="0">
              <a:solidFill>
                <a:srgbClr val="0F1419"/>
              </a:solidFill>
              <a:effectLst/>
              <a:latin typeface="TwitterChirp"/>
            </a:endParaRPr>
          </a:p>
          <a:p>
            <a:endParaRPr lang="en-GB" b="0" i="0" dirty="0">
              <a:solidFill>
                <a:srgbClr val="0F1419"/>
              </a:solidFill>
              <a:effectLst/>
              <a:latin typeface="TwitterChirp"/>
            </a:endParaRPr>
          </a:p>
          <a:p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Most important:</a:t>
            </a:r>
          </a:p>
          <a:p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25 point rise in national PISA scores corresponds to £4 trillion boost in GDP</a:t>
            </a:r>
          </a:p>
          <a:p>
            <a:r>
              <a:rPr lang="en-GB" dirty="0"/>
              <a:t>Hanushek E.A. &amp; </a:t>
            </a:r>
            <a:r>
              <a:rPr lang="en-GB" dirty="0" err="1"/>
              <a:t>Woessmann</a:t>
            </a:r>
            <a:r>
              <a:rPr lang="en-GB" dirty="0"/>
              <a:t> L. (2010) The High Cost of Low Educational Performance: The Long-run Economic Impact</a:t>
            </a:r>
          </a:p>
          <a:p>
            <a:r>
              <a:rPr lang="en-GB" dirty="0"/>
              <a:t>of Improving PISA Outcomes.  OECD Programme for International Student Assessment. http://www.oecd.org/dataoecd/11/28/44417824.pdf </a:t>
            </a:r>
          </a:p>
          <a:p>
            <a:endParaRPr lang="en-GB" b="0" i="0" dirty="0">
              <a:solidFill>
                <a:srgbClr val="0F1419"/>
              </a:solidFill>
              <a:effectLst/>
              <a:latin typeface="TwitterChirp"/>
            </a:endParaRPr>
          </a:p>
          <a:p>
            <a:pPr algn="l"/>
            <a:r>
              <a:rPr lang="en-GB" dirty="0"/>
              <a:t>“… students assigned to high-VA teachers in primary school are more likely to attend college, earn higher salaries, and are less likely to have children as teenagers. Replacing a teacher whose VA is in the bottom 5% with an average teacher would increase the present value of students' lifetime income by approximately $250,000 per classroom.”</a:t>
            </a:r>
          </a:p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Chetty, R., Friedman, J. N., &amp; Rockoff, J. E. (2014). Measuring the impacts of teachers II: Teacher value-added and student outcomes in adulthood.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Economic Review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104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(9), 2633-79.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54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what we currently do good enough? Yes, and no. Yes, because everyone is working hard, doing their best – and achieving great things. No, because we can always be better.</a:t>
            </a:r>
          </a:p>
          <a:p>
            <a:r>
              <a:rPr lang="en-GB" dirty="0"/>
              <a:t>There is no threshold at which performance becomes good enough.</a:t>
            </a:r>
          </a:p>
          <a:p>
            <a:r>
              <a:rPr lang="en-GB" dirty="0"/>
              <a:t>So, our standard should apply to our commitment and direction of travel, not current status.</a:t>
            </a:r>
          </a:p>
          <a:p>
            <a:r>
              <a:rPr lang="en-GB" dirty="0"/>
              <a:t>‘Demonstrably’ indicates need for evidence</a:t>
            </a:r>
          </a:p>
          <a:p>
            <a:r>
              <a:rPr lang="en-GB" dirty="0"/>
              <a:t>‘Next year’ suggests the likely timescale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https://forms.office.com/r/LephLi1ELe</a:t>
            </a:r>
          </a:p>
          <a:p>
            <a:r>
              <a:rPr lang="en-GB" dirty="0"/>
              <a:t>https://bit.ly/gttquiz</a:t>
            </a:r>
          </a:p>
        </p:txBody>
      </p:sp>
    </p:spTree>
    <p:extLst>
      <p:ext uri="{BB962C8B-B14F-4D97-AF65-F5344CB8AC3E}">
        <p14:creationId xmlns:p14="http://schemas.microsoft.com/office/powerpoint/2010/main" val="67724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Coe, R., Rauch, C.J., Kime, S. and Singleton, D. (2020) Great Teaching Toolkit Evidence Review. Evidence Based Education, in partnership with Cambridge Assessment International Education. greatteaching.com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7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Coe, R., Rauch, C.J., Kime, S. and Singleton, D. (2020) Great Teaching Toolkit Evidence Review. Evidence Based Education, in partnership with Cambridge Assessment International Education. greatteaching.com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0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Coe, R., Rauch, C.J., Kime, S. and Singleton, D. (2020) Great Teaching Toolkit Evidence Review. Evidence Based Education, in partnership with Cambridge Assessment International Education. greatteaching.com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797FE-A716-4D08-B479-577596A0023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2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333333"/>
                </a:solidFill>
                <a:effectLst/>
                <a:latin typeface="PT Serif" panose="020B0604020202020204" pitchFamily="18" charset="0"/>
              </a:rPr>
              <a:t>Sims, Sam, Harry Fletcher-Wood, Alison O’Mara-Eves, Sarah Cottingham, Claire Stansfield, Josh Goodrich, Jo Van </a:t>
            </a:r>
            <a:r>
              <a:rPr lang="en-GB" sz="1800" dirty="0" err="1">
                <a:solidFill>
                  <a:srgbClr val="333333"/>
                </a:solidFill>
                <a:effectLst/>
                <a:latin typeface="PT Serif" panose="020B0604020202020204" pitchFamily="18" charset="0"/>
              </a:rPr>
              <a:t>Herwegen</a:t>
            </a:r>
            <a:r>
              <a:rPr lang="en-GB" sz="1800" dirty="0">
                <a:solidFill>
                  <a:srgbClr val="333333"/>
                </a:solidFill>
                <a:effectLst/>
                <a:latin typeface="PT Serif" panose="020B0604020202020204" pitchFamily="18" charset="0"/>
              </a:rPr>
              <a:t>, and Jake Anders. (2022). Effective teacher professional development: new theory and a meta-analytic test. (</a:t>
            </a:r>
            <a:r>
              <a:rPr lang="en-GB" sz="1800" dirty="0" err="1">
                <a:solidFill>
                  <a:srgbClr val="333333"/>
                </a:solidFill>
                <a:effectLst/>
                <a:latin typeface="PT Serif" panose="020B0604020202020204" pitchFamily="18" charset="0"/>
              </a:rPr>
              <a:t>EdWorkingPaper</a:t>
            </a:r>
            <a:r>
              <a:rPr lang="en-GB" sz="1800" dirty="0">
                <a:solidFill>
                  <a:srgbClr val="333333"/>
                </a:solidFill>
                <a:effectLst/>
                <a:latin typeface="PT Serif" panose="020B0604020202020204" pitchFamily="18" charset="0"/>
              </a:rPr>
              <a:t>: 22-507). Retrieved from Annenberg Institute at Brown University:  </a:t>
            </a:r>
            <a:r>
              <a:rPr lang="en-GB" sz="1800" dirty="0">
                <a:effectLst/>
                <a:latin typeface="PT Serif" panose="020B0604020202020204" pitchFamily="18" charset="0"/>
                <a:hlinkClick r:id="rId3"/>
              </a:rPr>
              <a:t>https://doi.org/10.26300/rzet-bf74</a:t>
            </a:r>
            <a:endParaRPr lang="en-GB" sz="1800" dirty="0">
              <a:effectLst/>
              <a:latin typeface="PT Serif" panose="020B0604020202020204" pitchFamily="18" charset="0"/>
            </a:endParaRPr>
          </a:p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Original EEF version of the review (with guidance report, posters, etc) is available at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hlinkClick r:id="rId4"/>
              </a:rPr>
              <a:t>https://educationendowmentfoundation.org.uk/education-evidence/guidance-reports/effective-professional-development</a:t>
            </a:r>
            <a:endParaRPr lang="en-GB" sz="180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18A23-2E73-45EB-A949-7FAC2BA82E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73C2FB-777D-394A-B2E1-56D62198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70DE8-44A4-AB48-ADCB-4ECE6188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717" y="3988500"/>
            <a:ext cx="9079057" cy="693395"/>
          </a:xfrm>
        </p:spPr>
        <p:txBody>
          <a:bodyPr anchor="t" anchorCtr="0"/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6D22-8F42-FC4D-9D82-06E0F8F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9D14-831E-B64F-A1B1-9AB7A07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300" y="631310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2952C0-B741-E24E-A739-3F7B966F12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D005BD-485C-F344-BA59-80551195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233" y="5985737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E867636-D797-844E-B2A5-34388AD2F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232" y="5620613"/>
            <a:ext cx="9079057" cy="509930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78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82DB-1C63-434C-9F3D-D6E93F37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82200"/>
            <a:ext cx="10696574" cy="503599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FE141-27C8-ED46-9A0A-188D286EC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5900"/>
            <a:ext cx="61722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E3E94-0519-E340-A321-519AA499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1485098"/>
            <a:ext cx="4114800" cy="4466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E8616-A5F8-0C4C-BA4C-7911F23F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60D4F42C-AFDE-48B3-A87A-16C4B455073A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6C2FA-91F1-4C4E-AEE9-D9F4A97C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BDE3E-70C2-C64B-8D5B-AC54CD73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BEDD-8215-814A-BA46-D58853EA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04F9C-45CB-7148-9AA1-589967E4F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6D91C-F50D-9D49-8A79-2F15EC66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245B9912-A407-4C39-92D9-CD1C2B57156B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AE22-A10E-F748-A066-FF5E54C6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8EDC-3D96-7F4B-B5A4-454BE7BF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B1A11-5388-9C47-92B9-DE6AD4AAC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F5EBC-D640-5B4E-BA1A-2E7FA92C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BC2B-BC89-B84F-9737-B95FD07B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C7F347A6-45C9-4649-AB79-1897A287B03F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86FC-548B-C249-81BC-52E91F59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7D55-63A7-3D45-9AA0-592CAF9F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evelop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B96DD9-4151-8E4D-8830-F6E25BE5C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70DE8-44A4-AB48-ADCB-4ECE61887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717" y="3988500"/>
            <a:ext cx="9079057" cy="693395"/>
          </a:xfrm>
        </p:spPr>
        <p:txBody>
          <a:bodyPr anchor="ctr" anchorCtr="0"/>
          <a:lstStyle>
            <a:lvl1pPr algn="l">
              <a:defRPr sz="3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6D22-8F42-FC4D-9D82-06E0F8F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9D14-831E-B64F-A1B1-9AB7A07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D005BD-485C-F344-BA59-80551195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233" y="5985737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79EEE4-70E7-B346-B7D9-317B9220E117}"/>
              </a:ext>
            </a:extLst>
          </p:cNvPr>
          <p:cNvSpPr txBox="1">
            <a:spLocks/>
          </p:cNvSpPr>
          <p:nvPr userDrawn="1"/>
        </p:nvSpPr>
        <p:spPr>
          <a:xfrm>
            <a:off x="965982" y="2094112"/>
            <a:ext cx="9079057" cy="425437"/>
          </a:xfrm>
          <a:prstGeom prst="rect">
            <a:avLst/>
          </a:prstGeom>
          <a:ln w="57150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Futura PT Demi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en-GB" sz="2400" b="1" i="0" kern="100" spc="50" baseline="0">
                <a:latin typeface="Futura LT Heavy" panose="02000503000000000000" pitchFamily="2" charset="0"/>
              </a:rPr>
              <a:t>Developing the</a:t>
            </a:r>
            <a:endParaRPr lang="en-US" sz="2400" b="1" i="0" kern="100" spc="50" baseline="0">
              <a:latin typeface="Futura LT Heavy" panose="02000503000000000000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E867636-D797-844E-B2A5-34388AD2FF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232" y="5620613"/>
            <a:ext cx="9079057" cy="50993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87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E40-7379-B046-9824-4D4536D6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820281"/>
            <a:ext cx="10359266" cy="452432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BCE5-52F0-454C-AC2F-CF91CB10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570383"/>
            <a:ext cx="10045064" cy="4498948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EFF9-53EE-2743-8F7A-DE8750DB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2D51-4132-864F-965B-930872A1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Futura PT Book" panose="020B0502020204020303" pitchFamily="34" charset="77"/>
              </a:defRPr>
            </a:lvl1pPr>
          </a:lstStyle>
          <a:p>
            <a:fld id="{D51CAB04-AED9-4642-90C4-EE3F9EC13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8A1EBA5-53D2-1E49-934B-58DD43121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E4E8A-9084-3141-9B23-695D053A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9439"/>
            <a:ext cx="10509250" cy="931665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46BF-55DA-9E41-8B00-98092B7F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533"/>
            <a:ext cx="10515600" cy="1500187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5EF4-50EF-D440-9707-CC1301E3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4FB24B11-07E2-4DAF-97AB-A28B149957B6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910A-3C52-854F-AFE1-0C611290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EAE26-9305-2243-A22E-A5C21B09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8037-08A9-C14B-B3B3-C33907F6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9EB6-7B03-9847-880C-ECEDA1AA5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8600"/>
            <a:ext cx="5181600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A410-C518-614A-9765-43A3CBF0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8600"/>
            <a:ext cx="5181600" cy="4564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04E7D-022D-7C4F-804A-9B809EDA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8BA2F11A-0A96-4DD5-8925-218438324DBA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06780-AE71-6043-980F-F53D67C0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EDE70-9610-5445-B1A8-F0297024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8D79-DCD3-F740-A166-106AF50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796444"/>
            <a:ext cx="10827026" cy="4613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755B-21E7-934B-8341-B899E467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52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22B7-A1D7-C54F-8C0C-AEF7EA98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89175"/>
            <a:ext cx="5157787" cy="3772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F76BE-5B36-0142-98FF-EDD0863C9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52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104D4-16BA-464A-A5D5-CB60278D3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9175"/>
            <a:ext cx="5183188" cy="3772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A2368-07A5-E047-8148-F185F6D6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8A072011-0D8C-4F00-81CD-452B66453B50}" type="datetime1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48F3B-C275-1649-B7E3-0E26DCB8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BAFDC-3DD4-D34D-B7A2-961CFEEA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BC53-2DEF-8942-8CFF-614DD2BF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F75F1-4C86-3740-BADA-E5DEBB9C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F65A5225-9AC1-4D12-9E9C-82F2A9349634}" type="datetime1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175E3-AADE-1247-BBA5-FD54C8D0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6715-EC53-5E41-9D6E-9B39137A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EBD43C-884D-A648-BCE1-D3CA18D5EDF8}"/>
              </a:ext>
            </a:extLst>
          </p:cNvPr>
          <p:cNvSpPr/>
          <p:nvPr userDrawn="1"/>
        </p:nvSpPr>
        <p:spPr>
          <a:xfrm>
            <a:off x="0" y="0"/>
            <a:ext cx="12192000" cy="613054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3C568-7428-C848-9DC7-3271F15E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DD60669C-3BB5-47B8-A8EE-5098944020A9}" type="datetime1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2F7A5-07B3-EE46-8E42-D67C7DD0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0257B-7F6B-BC4C-AF4C-8D314856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CF-B146-2F45-ADDD-4C2FAAE2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775431"/>
            <a:ext cx="10877548" cy="503599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C3B9-A033-2543-8DFC-A80FBECD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79433"/>
            <a:ext cx="6351586" cy="3981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60D5E-8C96-C249-91F9-EC70B582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1887371"/>
            <a:ext cx="4114800" cy="39816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0C576-17A0-BB47-95F0-706AEC82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543"/>
            <a:ext cx="2743200" cy="365125"/>
          </a:xfrm>
          <a:prstGeom prst="rect">
            <a:avLst/>
          </a:prstGeom>
        </p:spPr>
        <p:txBody>
          <a:bodyPr/>
          <a:lstStyle/>
          <a:p>
            <a:fld id="{1F8269C1-A0ED-4E31-8694-D8AA62075E0B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21C9-829F-7E42-A23E-1853F412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BA406-9F75-064E-B70A-190C2016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404CD-6E33-5A4A-A077-199F9A7C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69114"/>
            <a:ext cx="10359266" cy="503599"/>
          </a:xfrm>
          <a:prstGeom prst="rect">
            <a:avLst/>
          </a:prstGeom>
          <a:ln w="57150">
            <a:noFill/>
          </a:ln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8DB21-994C-4649-ABEA-F6C95491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413" y="1639957"/>
            <a:ext cx="10040552" cy="442937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B5FF6-A15F-4B41-B4BA-FB7CF8812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05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4580-BCAF-B14F-A9E5-9137EB3BB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12" y="63568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0B2952C0-B741-E24E-A739-3F7B966F12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6C7607-179F-5641-B105-73B35A27576F}"/>
              </a:ext>
            </a:extLst>
          </p:cNvPr>
          <p:cNvCxnSpPr/>
          <p:nvPr userDrawn="1"/>
        </p:nvCxnSpPr>
        <p:spPr>
          <a:xfrm>
            <a:off x="747462" y="1342101"/>
            <a:ext cx="742950" cy="0"/>
          </a:xfrm>
          <a:prstGeom prst="line">
            <a:avLst/>
          </a:prstGeom>
          <a:ln w="60325"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06472-4CCC-2244-87FC-1108E718FA32}"/>
              </a:ext>
            </a:extLst>
          </p:cNvPr>
          <p:cNvSpPr txBox="1"/>
          <p:nvPr userDrawn="1"/>
        </p:nvSpPr>
        <p:spPr>
          <a:xfrm>
            <a:off x="5176831" y="6556880"/>
            <a:ext cx="1838338" cy="21544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800" b="0" i="0">
                <a:solidFill>
                  <a:srgbClr val="AFAFAF"/>
                </a:solidFill>
                <a:latin typeface="Futura LT Light" panose="02000303000000000000" pitchFamily="2" charset="0"/>
              </a:rPr>
              <a:t>© Evidence Based Education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B4FC20C-DE86-3E42-8E16-AA75BB89EAB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61295" y="237500"/>
            <a:ext cx="393205" cy="393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5D2B-630D-3E42-9B72-BE3CA9835EF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321430" y="6420922"/>
            <a:ext cx="2239866" cy="2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600" b="1" i="0" kern="100" spc="50" baseline="0">
          <a:solidFill>
            <a:schemeClr val="tx1"/>
          </a:solidFill>
          <a:latin typeface="Futura LT Heavy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2pPr>
      <a:lvl3pPr marL="1288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3pPr>
      <a:lvl4pPr marL="1814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4pPr>
      <a:lvl5pPr marL="2347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Futura LT Book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videncebased.education/school-environment-and-leadership-evidence-review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hyperlink" Target="https://evidencebased.education/great-teaching-toolkit-evidence-review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15C4-77B6-40B8-9BEF-5A9D2EC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81785"/>
            <a:ext cx="10822423" cy="2218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4400"/>
              <a:t>Understanding and developing teacher expertise: an evidence-based approach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6F56721-BC66-4A13-9A52-660A69B88E24}"/>
              </a:ext>
            </a:extLst>
          </p:cNvPr>
          <p:cNvSpPr txBox="1">
            <a:spLocks/>
          </p:cNvSpPr>
          <p:nvPr/>
        </p:nvSpPr>
        <p:spPr>
          <a:xfrm>
            <a:off x="838199" y="5111729"/>
            <a:ext cx="9079057" cy="509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Prof Rob Coe, Evidence Based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87897-7295-4A3F-A563-05BE7F9AF812}"/>
              </a:ext>
            </a:extLst>
          </p:cNvPr>
          <p:cNvSpPr txBox="1">
            <a:spLocks/>
          </p:cNvSpPr>
          <p:nvPr/>
        </p:nvSpPr>
        <p:spPr>
          <a:xfrm>
            <a:off x="838198" y="5621659"/>
            <a:ext cx="9079057" cy="5099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Bryanston Education Summit, June 2023</a:t>
            </a:r>
          </a:p>
        </p:txBody>
      </p:sp>
    </p:spTree>
    <p:extLst>
      <p:ext uri="{BB962C8B-B14F-4D97-AF65-F5344CB8AC3E}">
        <p14:creationId xmlns:p14="http://schemas.microsoft.com/office/powerpoint/2010/main" val="95447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845F1E-DA5A-4686-816C-2C15425EF7EA}"/>
              </a:ext>
            </a:extLst>
          </p:cNvPr>
          <p:cNvSpPr/>
          <p:nvPr/>
        </p:nvSpPr>
        <p:spPr>
          <a:xfrm>
            <a:off x="623392" y="5226657"/>
            <a:ext cx="10945216" cy="1224136"/>
          </a:xfrm>
          <a:prstGeom prst="rect">
            <a:avLst/>
          </a:prstGeom>
          <a:solidFill>
            <a:srgbClr val="5C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0ABFB-C7DF-45C4-AB9B-4308897EEF8E}"/>
              </a:ext>
            </a:extLst>
          </p:cNvPr>
          <p:cNvSpPr/>
          <p:nvPr/>
        </p:nvSpPr>
        <p:spPr>
          <a:xfrm>
            <a:off x="623392" y="4005064"/>
            <a:ext cx="10945216" cy="1224136"/>
          </a:xfrm>
          <a:prstGeom prst="rect">
            <a:avLst/>
          </a:prstGeom>
          <a:solidFill>
            <a:srgbClr val="34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571C4-B4E1-4D2E-89FC-B9431B5F70FE}"/>
              </a:ext>
            </a:extLst>
          </p:cNvPr>
          <p:cNvSpPr/>
          <p:nvPr/>
        </p:nvSpPr>
        <p:spPr>
          <a:xfrm>
            <a:off x="623392" y="3356992"/>
            <a:ext cx="10945216" cy="648072"/>
          </a:xfrm>
          <a:prstGeom prst="rect">
            <a:avLst/>
          </a:prstGeom>
          <a:solidFill>
            <a:srgbClr val="19B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399E0C-73E6-4F2A-BB8E-810CA19F05CC}"/>
              </a:ext>
            </a:extLst>
          </p:cNvPr>
          <p:cNvSpPr/>
          <p:nvPr/>
        </p:nvSpPr>
        <p:spPr>
          <a:xfrm>
            <a:off x="623392" y="2132856"/>
            <a:ext cx="10945216" cy="1224136"/>
          </a:xfrm>
          <a:prstGeom prst="rect">
            <a:avLst/>
          </a:prstGeom>
          <a:solidFill>
            <a:srgbClr val="E5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8C1B6-0E7E-4E08-95DD-E86511DB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617"/>
          </a:xfrm>
        </p:spPr>
        <p:txBody>
          <a:bodyPr/>
          <a:lstStyle/>
          <a:p>
            <a:r>
              <a:rPr lang="en-GB"/>
              <a:t>Overview of 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FA1F1-6F11-4107-9819-4CEE779A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3600"/>
              <a:t>Great teachers: </a:t>
            </a:r>
          </a:p>
          <a:p>
            <a:pPr marL="715963" lvl="0" indent="-715963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3600">
                <a:solidFill>
                  <a:schemeClr val="bg1"/>
                </a:solidFill>
              </a:rPr>
              <a:t>01	</a:t>
            </a:r>
            <a:r>
              <a:rPr lang="en-GB" sz="3600" b="1">
                <a:solidFill>
                  <a:schemeClr val="bg1"/>
                </a:solidFill>
              </a:rPr>
              <a:t>understand the content </a:t>
            </a:r>
            <a:r>
              <a:rPr lang="en-GB" sz="3600">
                <a:solidFill>
                  <a:schemeClr val="bg1"/>
                </a:solidFill>
              </a:rPr>
              <a:t>they are teaching and </a:t>
            </a:r>
            <a:br>
              <a:rPr lang="en-GB" sz="3600">
                <a:solidFill>
                  <a:schemeClr val="bg1"/>
                </a:solidFill>
              </a:rPr>
            </a:br>
            <a:r>
              <a:rPr lang="en-GB" sz="3600">
                <a:solidFill>
                  <a:schemeClr val="bg1"/>
                </a:solidFill>
              </a:rPr>
              <a:t>how it is learnt </a:t>
            </a:r>
          </a:p>
          <a:p>
            <a:pPr marL="715963" lvl="0" indent="-715963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3600">
                <a:solidFill>
                  <a:schemeClr val="bg1"/>
                </a:solidFill>
              </a:rPr>
              <a:t>02	create a </a:t>
            </a:r>
            <a:r>
              <a:rPr lang="en-GB" sz="3600" b="1">
                <a:solidFill>
                  <a:schemeClr val="bg1"/>
                </a:solidFill>
              </a:rPr>
              <a:t>supportive environment </a:t>
            </a:r>
            <a:r>
              <a:rPr lang="en-GB" sz="3600">
                <a:solidFill>
                  <a:schemeClr val="bg1"/>
                </a:solidFill>
              </a:rPr>
              <a:t>for learning</a:t>
            </a:r>
          </a:p>
          <a:p>
            <a:pPr marL="715963" lvl="0" indent="-715963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3600">
                <a:solidFill>
                  <a:schemeClr val="bg1"/>
                </a:solidFill>
              </a:rPr>
              <a:t>03	</a:t>
            </a:r>
            <a:r>
              <a:rPr lang="en-GB" sz="3600" b="1">
                <a:solidFill>
                  <a:schemeClr val="bg1"/>
                </a:solidFill>
              </a:rPr>
              <a:t>manage the classroom </a:t>
            </a:r>
            <a:r>
              <a:rPr lang="en-GB" sz="3600">
                <a:solidFill>
                  <a:schemeClr val="bg1"/>
                </a:solidFill>
              </a:rPr>
              <a:t>to maximise </a:t>
            </a:r>
            <a:br>
              <a:rPr lang="en-GB" sz="3600">
                <a:solidFill>
                  <a:schemeClr val="bg1"/>
                </a:solidFill>
              </a:rPr>
            </a:br>
            <a:r>
              <a:rPr lang="en-GB" sz="3600">
                <a:solidFill>
                  <a:schemeClr val="bg1"/>
                </a:solidFill>
              </a:rPr>
              <a:t>opportunity to learn</a:t>
            </a:r>
          </a:p>
          <a:p>
            <a:pPr marL="715963" lvl="0" indent="-715963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3600">
                <a:solidFill>
                  <a:schemeClr val="bg1"/>
                </a:solidFill>
              </a:rPr>
              <a:t>04	present content, activities and interactions that </a:t>
            </a:r>
            <a:br>
              <a:rPr lang="en-GB" sz="3600">
                <a:solidFill>
                  <a:schemeClr val="bg1"/>
                </a:solidFill>
              </a:rPr>
            </a:br>
            <a:r>
              <a:rPr lang="en-GB" sz="3600" b="1">
                <a:solidFill>
                  <a:schemeClr val="bg1"/>
                </a:solidFill>
              </a:rPr>
              <a:t>activate their students’ thinking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6F378-7063-499A-9D91-E4AF5F5E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z="600"/>
              <a:t>© Evidence Based Education 2020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356B2A-095C-46CA-A668-A84C9BBB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6797"/>
            <a:ext cx="2743200" cy="365125"/>
          </a:xfrm>
        </p:spPr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A53807-5AC4-4C8C-9C41-19016F46EBEB}"/>
              </a:ext>
            </a:extLst>
          </p:cNvPr>
          <p:cNvSpPr/>
          <p:nvPr/>
        </p:nvSpPr>
        <p:spPr>
          <a:xfrm>
            <a:off x="5159896" y="3429000"/>
            <a:ext cx="7032104" cy="3429000"/>
          </a:xfrm>
          <a:prstGeom prst="rect">
            <a:avLst/>
          </a:prstGeom>
          <a:solidFill>
            <a:srgbClr val="5C4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FCFAF-0822-4CD7-9ED3-312A2A5E9B16}"/>
              </a:ext>
            </a:extLst>
          </p:cNvPr>
          <p:cNvSpPr/>
          <p:nvPr/>
        </p:nvSpPr>
        <p:spPr>
          <a:xfrm>
            <a:off x="4680518" y="1196752"/>
            <a:ext cx="7511482" cy="2232248"/>
          </a:xfrm>
          <a:prstGeom prst="rect">
            <a:avLst/>
          </a:prstGeom>
          <a:solidFill>
            <a:srgbClr val="34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515C1-490D-4D54-BB25-598A2AD3C6E0}"/>
              </a:ext>
            </a:extLst>
          </p:cNvPr>
          <p:cNvSpPr/>
          <p:nvPr/>
        </p:nvSpPr>
        <p:spPr>
          <a:xfrm>
            <a:off x="-1" y="3941556"/>
            <a:ext cx="5256583" cy="2916444"/>
          </a:xfrm>
          <a:prstGeom prst="rect">
            <a:avLst/>
          </a:prstGeom>
          <a:solidFill>
            <a:srgbClr val="19B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08C30-4C0B-411F-AEEE-4D33F0677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6752"/>
            <a:ext cx="5256583" cy="27448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A762B2-BAB6-445D-BFFB-1DADF3C8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3277"/>
            <a:ext cx="10515600" cy="919459"/>
          </a:xfrm>
        </p:spPr>
        <p:txBody>
          <a:bodyPr>
            <a:normAutofit fontScale="90000"/>
          </a:bodyPr>
          <a:lstStyle/>
          <a:p>
            <a:r>
              <a:rPr lang="en-GB"/>
              <a:t>Elements of Great Teaching</a:t>
            </a:r>
            <a:br>
              <a:rPr lang="en-GB"/>
            </a:br>
            <a:r>
              <a:rPr lang="en-GB" sz="3100" b="0"/>
              <a:t>What is worth learning for teachers?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28EDF-AEC1-40A1-86EE-D40BE0970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18" y="1290490"/>
            <a:ext cx="5195902" cy="5599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>
                <a:solidFill>
                  <a:schemeClr val="bg1"/>
                </a:solidFill>
              </a:rPr>
              <a:t>01 Understanding the content</a:t>
            </a:r>
          </a:p>
          <a:p>
            <a:pPr marL="804863" lvl="1" indent="-461963" defTabSz="8048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1.1	Deep and fluent content knowledge </a:t>
            </a:r>
          </a:p>
          <a:p>
            <a:pPr marL="804863" lvl="1" indent="-461963" defTabSz="8048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1.2 	Curriculum knowledge: sequencing</a:t>
            </a:r>
          </a:p>
          <a:p>
            <a:pPr marL="804863" lvl="1" indent="-461963" defTabSz="8048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1.3 	Knowledge of tasks, assessments, multiple explanations</a:t>
            </a:r>
          </a:p>
          <a:p>
            <a:pPr marL="804863" lvl="1" indent="-461963" defTabSz="8048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1.4 	Knowledge of student thinking: misconceptions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400">
                <a:solidFill>
                  <a:schemeClr val="bg1"/>
                </a:solidFill>
              </a:rPr>
              <a:t>02 Creating a supportive environment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2.1 	Relationships with students, cultural sensitivity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2.2 	Student-student relationships &amp; climate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2.3 	Promoting learner motivation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2.4 	High expectations, challenge and trust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C30EAA-9A97-4874-A2D6-5F92717C3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920" y="1281990"/>
            <a:ext cx="6696744" cy="559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>
                <a:solidFill>
                  <a:schemeClr val="bg1"/>
                </a:solidFill>
              </a:rPr>
              <a:t>03 Maximising opportunity to learn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3.1 	 Managing time and resources to maximise productivity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3.2	 Clear and consistent rules, expectations, consequences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3.3 	Preventing &amp; responding to disruption, showing awareness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800">
              <a:solidFill>
                <a:schemeClr val="bg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400">
                <a:solidFill>
                  <a:schemeClr val="bg1"/>
                </a:solidFill>
              </a:rPr>
              <a:t>04 Activating hard thinking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4.1 	Structuring: matching tasks, scaffolding, signalling objectives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4.2 	Explaining: presenting &amp; connecting ideas, modelling examples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4.3 	Questioning: promoting hard thinking, assessing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4.4 	Interacting: giving, receiving and responding to feedback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4.5 	Embedding: practising, reinforcing &amp; spacing learning</a:t>
            </a:r>
          </a:p>
          <a:p>
            <a:pPr marL="804863" lvl="1" indent="-461963">
              <a:lnSpc>
                <a:spcPct val="110000"/>
              </a:lnSpc>
              <a:buNone/>
            </a:pPr>
            <a:r>
              <a:rPr lang="en-GB" sz="1800">
                <a:solidFill>
                  <a:schemeClr val="bg1"/>
                </a:solidFill>
              </a:rPr>
              <a:t>4.6 	Activating: building independence, supporting metacognition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354494D-5714-48B1-A620-324C5C83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76520" y="6669360"/>
            <a:ext cx="1415480" cy="221109"/>
          </a:xfrm>
        </p:spPr>
        <p:txBody>
          <a:bodyPr/>
          <a:lstStyle/>
          <a:p>
            <a:pPr algn="r"/>
            <a:r>
              <a:rPr lang="en-GB" sz="600">
                <a:solidFill>
                  <a:schemeClr val="bg1"/>
                </a:solidFill>
              </a:rPr>
              <a:t>© Evidence Based Education 2020</a:t>
            </a:r>
          </a:p>
        </p:txBody>
      </p:sp>
    </p:spTree>
    <p:extLst>
      <p:ext uri="{BB962C8B-B14F-4D97-AF65-F5344CB8AC3E}">
        <p14:creationId xmlns:p14="http://schemas.microsoft.com/office/powerpoint/2010/main" val="18589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3265-4C50-6B26-DFC9-5D5C215F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Classroom teaching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98F6-58DF-3DC2-3D1D-4F8294FB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Teaching is really very complex!</a:t>
            </a:r>
          </a:p>
          <a:p>
            <a:r>
              <a:rPr lang="en-GB"/>
              <a:t>Teaching expertise can be seen as: </a:t>
            </a:r>
          </a:p>
          <a:p>
            <a:pPr lvl="1"/>
            <a:r>
              <a:rPr lang="en-GB" b="1"/>
              <a:t>Skill</a:t>
            </a:r>
            <a:r>
              <a:rPr lang="en-GB"/>
              <a:t>: the ability to use a technique effectively, fluently, automatically</a:t>
            </a:r>
          </a:p>
          <a:p>
            <a:pPr lvl="1"/>
            <a:r>
              <a:rPr lang="en-GB" b="1"/>
              <a:t>Knowledge</a:t>
            </a:r>
            <a:r>
              <a:rPr lang="en-GB"/>
              <a:t>: the understanding and judgement to know how, when, why and with what to use &amp; adapt it</a:t>
            </a:r>
          </a:p>
          <a:p>
            <a:r>
              <a:rPr lang="en-GB"/>
              <a:t>Understanding the underlying principles and research evidence is a requirement for leading teaching</a:t>
            </a:r>
          </a:p>
          <a:p>
            <a:r>
              <a:rPr lang="en-GB"/>
              <a:t>Just because you</a:t>
            </a:r>
          </a:p>
          <a:p>
            <a:pPr lvl="1"/>
            <a:r>
              <a:rPr lang="en-GB"/>
              <a:t>Have been teaching a long time</a:t>
            </a:r>
          </a:p>
          <a:p>
            <a:pPr lvl="1"/>
            <a:r>
              <a:rPr lang="en-GB"/>
              <a:t>Are a school leader</a:t>
            </a:r>
          </a:p>
          <a:p>
            <a:pPr marL="271463" indent="-271463">
              <a:buNone/>
            </a:pPr>
            <a:r>
              <a:rPr lang="en-GB"/>
              <a:t>	It does not follow that you have this understanding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01525-EE2B-F743-9DA6-23206581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544C-B450-4931-8B02-227CB63B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2823607"/>
            <a:ext cx="10509250" cy="835870"/>
          </a:xfrm>
        </p:spPr>
        <p:txBody>
          <a:bodyPr/>
          <a:lstStyle/>
          <a:p>
            <a:r>
              <a:rPr lang="en-GB" sz="4800"/>
              <a:t>How do we build expertise?</a:t>
            </a:r>
            <a:endParaRPr lang="en-GB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C9729-B291-419D-87B9-6F8C15383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F0EA-864B-4BA5-AD25-86DE441C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9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FF94A9EC-AC16-7CE0-449A-95AA052828F4}"/>
              </a:ext>
            </a:extLst>
          </p:cNvPr>
          <p:cNvCxnSpPr>
            <a:cxnSpLocks/>
            <a:stCxn id="222" idx="4"/>
            <a:endCxn id="34" idx="1"/>
          </p:cNvCxnSpPr>
          <p:nvPr/>
        </p:nvCxnSpPr>
        <p:spPr>
          <a:xfrm rot="16200000" flipH="1">
            <a:off x="2716961" y="1169251"/>
            <a:ext cx="1251487" cy="4031550"/>
          </a:xfrm>
          <a:prstGeom prst="curvedConnector2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or: Curved 261">
            <a:extLst>
              <a:ext uri="{FF2B5EF4-FFF2-40B4-BE49-F238E27FC236}">
                <a16:creationId xmlns:a16="http://schemas.microsoft.com/office/drawing/2014/main" id="{91AA6FA4-DE6E-331E-18BB-B673F8B1A39A}"/>
              </a:ext>
            </a:extLst>
          </p:cNvPr>
          <p:cNvCxnSpPr>
            <a:cxnSpLocks/>
            <a:stCxn id="222" idx="5"/>
            <a:endCxn id="33" idx="1"/>
          </p:cNvCxnSpPr>
          <p:nvPr/>
        </p:nvCxnSpPr>
        <p:spPr>
          <a:xfrm rot="16200000" flipH="1">
            <a:off x="2409152" y="1894383"/>
            <a:ext cx="509626" cy="1334156"/>
          </a:xfrm>
          <a:prstGeom prst="curvedConnector2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Curved 257">
            <a:extLst>
              <a:ext uri="{FF2B5EF4-FFF2-40B4-BE49-F238E27FC236}">
                <a16:creationId xmlns:a16="http://schemas.microsoft.com/office/drawing/2014/main" id="{51E46BB0-8654-0B86-0411-C16754A6A02F}"/>
              </a:ext>
            </a:extLst>
          </p:cNvPr>
          <p:cNvCxnSpPr>
            <a:cxnSpLocks/>
            <a:stCxn id="222" idx="7"/>
            <a:endCxn id="26" idx="1"/>
          </p:cNvCxnSpPr>
          <p:nvPr/>
        </p:nvCxnSpPr>
        <p:spPr>
          <a:xfrm rot="16200000" flipH="1">
            <a:off x="3110957" y="-27254"/>
            <a:ext cx="799893" cy="3028035"/>
          </a:xfrm>
          <a:prstGeom prst="curvedConnector4">
            <a:avLst>
              <a:gd name="adj1" fmla="val -45425"/>
              <a:gd name="adj2" fmla="val 75244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4CCD1D3-2785-F702-B457-EB2C4B0696E6}"/>
              </a:ext>
            </a:extLst>
          </p:cNvPr>
          <p:cNvSpPr/>
          <p:nvPr/>
        </p:nvSpPr>
        <p:spPr>
          <a:xfrm>
            <a:off x="10427430" y="2210179"/>
            <a:ext cx="1671423" cy="139573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Student academic attainment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63250D9-C061-4882-F402-6F598EFA2EBD}"/>
              </a:ext>
            </a:extLst>
          </p:cNvPr>
          <p:cNvSpPr/>
          <p:nvPr/>
        </p:nvSpPr>
        <p:spPr>
          <a:xfrm>
            <a:off x="9993515" y="4308527"/>
            <a:ext cx="1920809" cy="125809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8"/>
              </a:spcBef>
            </a:pPr>
            <a:r>
              <a:rPr lang="en-GB" sz="1600">
                <a:latin typeface="Futura LT" panose="02000503000000000000" pitchFamily="2" charset="0"/>
              </a:rPr>
              <a:t>Student non-academic outcomes</a:t>
            </a:r>
          </a:p>
          <a:p>
            <a:pPr algn="ctr">
              <a:spcBef>
                <a:spcPts val="208"/>
              </a:spcBef>
            </a:pPr>
            <a:r>
              <a:rPr lang="en-GB" sz="1050">
                <a:latin typeface="Futura LT" panose="02000503000000000000" pitchFamily="2" charset="0"/>
              </a:rPr>
              <a:t>Resilience, self-efficacy, social skills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FADC446-3E61-7DE1-EAD3-4179A52AF7C8}"/>
              </a:ext>
            </a:extLst>
          </p:cNvPr>
          <p:cNvCxnSpPr>
            <a:cxnSpLocks/>
            <a:stCxn id="3" idx="0"/>
            <a:endCxn id="2" idx="2"/>
          </p:cNvCxnSpPr>
          <p:nvPr/>
        </p:nvCxnSpPr>
        <p:spPr>
          <a:xfrm rot="5400000" flipH="1" flipV="1">
            <a:off x="10757223" y="3802608"/>
            <a:ext cx="702617" cy="309222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BA02B9F6-2EE3-94DC-FB3C-C69761DEF295}"/>
              </a:ext>
            </a:extLst>
          </p:cNvPr>
          <p:cNvSpPr/>
          <p:nvPr/>
        </p:nvSpPr>
        <p:spPr>
          <a:xfrm>
            <a:off x="10279556" y="288538"/>
            <a:ext cx="1348728" cy="123674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Teacher wellbeing &amp; job satisfaction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4E884DA-0785-405D-18F5-66DA532E647C}"/>
              </a:ext>
            </a:extLst>
          </p:cNvPr>
          <p:cNvCxnSpPr>
            <a:cxnSpLocks/>
            <a:stCxn id="17" idx="2"/>
            <a:endCxn id="2" idx="0"/>
          </p:cNvCxnSpPr>
          <p:nvPr/>
        </p:nvCxnSpPr>
        <p:spPr>
          <a:xfrm rot="16200000" flipH="1">
            <a:off x="10766081" y="1713118"/>
            <a:ext cx="684900" cy="309222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AB6D71F1-DB09-736D-B525-B3EBD8F5CCB4}"/>
              </a:ext>
            </a:extLst>
          </p:cNvPr>
          <p:cNvSpPr/>
          <p:nvPr/>
        </p:nvSpPr>
        <p:spPr>
          <a:xfrm>
            <a:off x="5024922" y="1394354"/>
            <a:ext cx="1612182" cy="984712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Teacher goals, values, beliefs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95F8712-C241-4B1E-C48E-F09EA4BB678C}"/>
              </a:ext>
            </a:extLst>
          </p:cNvPr>
          <p:cNvCxnSpPr>
            <a:cxnSpLocks/>
            <a:stCxn id="26" idx="3"/>
            <a:endCxn id="17" idx="1"/>
          </p:cNvCxnSpPr>
          <p:nvPr/>
        </p:nvCxnSpPr>
        <p:spPr>
          <a:xfrm flipV="1">
            <a:off x="6637104" y="906909"/>
            <a:ext cx="3642452" cy="979801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85019AF0-6B30-15AB-E447-D37BF0445DC5}"/>
              </a:ext>
            </a:extLst>
          </p:cNvPr>
          <p:cNvSpPr/>
          <p:nvPr/>
        </p:nvSpPr>
        <p:spPr>
          <a:xfrm>
            <a:off x="3331043" y="2210179"/>
            <a:ext cx="1409946" cy="1212189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Teacher knowledge &amp; skills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592250CD-6FE1-AAA1-16A5-CE38E4802C27}"/>
              </a:ext>
            </a:extLst>
          </p:cNvPr>
          <p:cNvSpPr/>
          <p:nvPr/>
        </p:nvSpPr>
        <p:spPr>
          <a:xfrm>
            <a:off x="5358479" y="3376119"/>
            <a:ext cx="1328210" cy="869301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Teacher behaviours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083CB93-FE5D-49DE-27AC-1084D2A2D879}"/>
              </a:ext>
            </a:extLst>
          </p:cNvPr>
          <p:cNvCxnSpPr>
            <a:cxnSpLocks/>
            <a:stCxn id="26" idx="2"/>
            <a:endCxn id="34" idx="0"/>
          </p:cNvCxnSpPr>
          <p:nvPr/>
        </p:nvCxnSpPr>
        <p:spPr>
          <a:xfrm rot="16200000" flipH="1">
            <a:off x="5428272" y="2781806"/>
            <a:ext cx="997053" cy="191571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CB0C1ABC-7292-2F49-2875-5A77AAE37CB9}"/>
              </a:ext>
            </a:extLst>
          </p:cNvPr>
          <p:cNvSpPr/>
          <p:nvPr/>
        </p:nvSpPr>
        <p:spPr>
          <a:xfrm>
            <a:off x="6686689" y="4370613"/>
            <a:ext cx="1477101" cy="885540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Classroom environments</a:t>
            </a: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246D4D68-D398-E89D-FC50-63254D89EADC}"/>
              </a:ext>
            </a:extLst>
          </p:cNvPr>
          <p:cNvSpPr/>
          <p:nvPr/>
        </p:nvSpPr>
        <p:spPr>
          <a:xfrm>
            <a:off x="8230013" y="5333989"/>
            <a:ext cx="1435901" cy="1001458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Student dispositions</a:t>
            </a:r>
          </a:p>
          <a:p>
            <a:pPr algn="ctr">
              <a:spcBef>
                <a:spcPts val="208"/>
              </a:spcBef>
            </a:pPr>
            <a:r>
              <a:rPr lang="en-GB" sz="1050">
                <a:latin typeface="Futura LT" panose="02000503000000000000" pitchFamily="2" charset="0"/>
              </a:rPr>
              <a:t>Motivation, mindset 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58A389D-4549-C81C-91F0-D993AA63DEE6}"/>
              </a:ext>
            </a:extLst>
          </p:cNvPr>
          <p:cNvCxnSpPr>
            <a:cxnSpLocks/>
            <a:stCxn id="34" idx="2"/>
            <a:endCxn id="39" idx="1"/>
          </p:cNvCxnSpPr>
          <p:nvPr/>
        </p:nvCxnSpPr>
        <p:spPr>
          <a:xfrm rot="16200000" flipH="1">
            <a:off x="6070655" y="4197348"/>
            <a:ext cx="567963" cy="664105"/>
          </a:xfrm>
          <a:prstGeom prst="bentConnector2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01603E5-0131-4922-8C25-9972E36B4BAB}"/>
              </a:ext>
            </a:extLst>
          </p:cNvPr>
          <p:cNvCxnSpPr>
            <a:cxnSpLocks/>
            <a:stCxn id="33" idx="3"/>
            <a:endCxn id="26" idx="1"/>
          </p:cNvCxnSpPr>
          <p:nvPr/>
        </p:nvCxnSpPr>
        <p:spPr>
          <a:xfrm flipV="1">
            <a:off x="4740989" y="1886710"/>
            <a:ext cx="283933" cy="92956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2900E291-16FC-A3C6-E988-08F374611BE2}"/>
              </a:ext>
            </a:extLst>
          </p:cNvPr>
          <p:cNvCxnSpPr>
            <a:cxnSpLocks/>
            <a:stCxn id="51" idx="3"/>
            <a:endCxn id="3" idx="1"/>
          </p:cNvCxnSpPr>
          <p:nvPr/>
        </p:nvCxnSpPr>
        <p:spPr>
          <a:xfrm flipV="1">
            <a:off x="9665914" y="4937575"/>
            <a:ext cx="327601" cy="897143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EF691FD0-2A6C-58C6-D946-E5C29B92AF15}"/>
              </a:ext>
            </a:extLst>
          </p:cNvPr>
          <p:cNvSpPr/>
          <p:nvPr/>
        </p:nvSpPr>
        <p:spPr>
          <a:xfrm>
            <a:off x="2328230" y="3935964"/>
            <a:ext cx="1405485" cy="1320187"/>
          </a:xfrm>
          <a:prstGeom prst="flowChartAlternateProces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School leadership and environment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F728F87-E52B-9A85-BDAF-FD1514C5C71B}"/>
              </a:ext>
            </a:extLst>
          </p:cNvPr>
          <p:cNvCxnSpPr>
            <a:cxnSpLocks/>
            <a:stCxn id="34" idx="3"/>
            <a:endCxn id="2" idx="1"/>
          </p:cNvCxnSpPr>
          <p:nvPr/>
        </p:nvCxnSpPr>
        <p:spPr>
          <a:xfrm flipV="1">
            <a:off x="6686689" y="2908045"/>
            <a:ext cx="3740741" cy="902725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C508C491-58E8-1DF3-DDA3-0AB5BB796DC8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4740989" y="2816274"/>
            <a:ext cx="617490" cy="994496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4FE1D717-C2CE-F556-7AC7-117E3AD20A4A}"/>
              </a:ext>
            </a:extLst>
          </p:cNvPr>
          <p:cNvCxnSpPr>
            <a:cxnSpLocks/>
            <a:stCxn id="39" idx="3"/>
            <a:endCxn id="2" idx="1"/>
          </p:cNvCxnSpPr>
          <p:nvPr/>
        </p:nvCxnSpPr>
        <p:spPr>
          <a:xfrm flipV="1">
            <a:off x="8163790" y="2908045"/>
            <a:ext cx="2263640" cy="1905338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12F88DE3-3626-CB80-00DB-29327795F686}"/>
              </a:ext>
            </a:extLst>
          </p:cNvPr>
          <p:cNvCxnSpPr>
            <a:cxnSpLocks/>
            <a:stCxn id="62" idx="0"/>
            <a:endCxn id="34" idx="1"/>
          </p:cNvCxnSpPr>
          <p:nvPr/>
        </p:nvCxnSpPr>
        <p:spPr>
          <a:xfrm rot="5400000" flipH="1" flipV="1">
            <a:off x="4132129" y="2709614"/>
            <a:ext cx="125194" cy="2327506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255A34F5-EB7A-B524-088F-E0C046AAD921}"/>
              </a:ext>
            </a:extLst>
          </p:cNvPr>
          <p:cNvCxnSpPr>
            <a:cxnSpLocks/>
            <a:stCxn id="62" idx="0"/>
            <a:endCxn id="33" idx="1"/>
          </p:cNvCxnSpPr>
          <p:nvPr/>
        </p:nvCxnSpPr>
        <p:spPr>
          <a:xfrm rot="5400000" flipH="1" flipV="1">
            <a:off x="2621163" y="3226084"/>
            <a:ext cx="1119690" cy="300070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60F70232-3199-93FF-0602-DBDC5F39EC7E}"/>
              </a:ext>
            </a:extLst>
          </p:cNvPr>
          <p:cNvCxnSpPr>
            <a:cxnSpLocks/>
            <a:stCxn id="62" idx="2"/>
            <a:endCxn id="39" idx="1"/>
          </p:cNvCxnSpPr>
          <p:nvPr/>
        </p:nvCxnSpPr>
        <p:spPr>
          <a:xfrm rot="5400000" flipH="1" flipV="1">
            <a:off x="4637447" y="3206909"/>
            <a:ext cx="442768" cy="3655716"/>
          </a:xfrm>
          <a:prstGeom prst="bentConnector4">
            <a:avLst>
              <a:gd name="adj1" fmla="val -51630"/>
              <a:gd name="adj2" fmla="val 59612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579753CF-65B5-221F-18F9-F67517C10EB1}"/>
              </a:ext>
            </a:extLst>
          </p:cNvPr>
          <p:cNvCxnSpPr>
            <a:cxnSpLocks/>
            <a:stCxn id="62" idx="0"/>
            <a:endCxn id="17" idx="1"/>
          </p:cNvCxnSpPr>
          <p:nvPr/>
        </p:nvCxnSpPr>
        <p:spPr>
          <a:xfrm rot="5400000" flipH="1" flipV="1">
            <a:off x="5140737" y="-1202854"/>
            <a:ext cx="3029055" cy="7248583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C68F3384-6656-778A-7C37-4A8A0651D120}"/>
              </a:ext>
            </a:extLst>
          </p:cNvPr>
          <p:cNvCxnSpPr>
            <a:cxnSpLocks/>
            <a:stCxn id="62" idx="0"/>
            <a:endCxn id="26" idx="1"/>
          </p:cNvCxnSpPr>
          <p:nvPr/>
        </p:nvCxnSpPr>
        <p:spPr>
          <a:xfrm rot="5400000" flipH="1" flipV="1">
            <a:off x="3003320" y="1914363"/>
            <a:ext cx="2049254" cy="1993949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6E71C77B-EE4B-8933-42A9-3F1A145A3FD7}"/>
              </a:ext>
            </a:extLst>
          </p:cNvPr>
          <p:cNvCxnSpPr>
            <a:cxnSpLocks/>
            <a:stCxn id="62" idx="2"/>
            <a:endCxn id="51" idx="1"/>
          </p:cNvCxnSpPr>
          <p:nvPr/>
        </p:nvCxnSpPr>
        <p:spPr>
          <a:xfrm rot="16200000" flipH="1">
            <a:off x="5341210" y="2945914"/>
            <a:ext cx="578567" cy="5199040"/>
          </a:xfrm>
          <a:prstGeom prst="bentConnector2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>
            <a:extLst>
              <a:ext uri="{FF2B5EF4-FFF2-40B4-BE49-F238E27FC236}">
                <a16:creationId xmlns:a16="http://schemas.microsoft.com/office/drawing/2014/main" id="{5E3CFC58-2F5D-F13D-F860-A4D07B375ABA}"/>
              </a:ext>
            </a:extLst>
          </p:cNvPr>
          <p:cNvSpPr/>
          <p:nvPr/>
        </p:nvSpPr>
        <p:spPr>
          <a:xfrm>
            <a:off x="379465" y="834182"/>
            <a:ext cx="1894928" cy="1725101"/>
          </a:xfrm>
          <a:prstGeom prst="ellipse">
            <a:avLst/>
          </a:prstGeom>
          <a:solidFill>
            <a:srgbClr val="87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Participation in teacher development cycles</a:t>
            </a:r>
          </a:p>
        </p:txBody>
      </p: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BE9895B9-4D18-AF80-9229-DE6963B7C4C8}"/>
              </a:ext>
            </a:extLst>
          </p:cNvPr>
          <p:cNvCxnSpPr>
            <a:cxnSpLocks/>
            <a:stCxn id="39" idx="2"/>
            <a:endCxn id="51" idx="1"/>
          </p:cNvCxnSpPr>
          <p:nvPr/>
        </p:nvCxnSpPr>
        <p:spPr>
          <a:xfrm rot="16200000" flipH="1">
            <a:off x="7538344" y="5143048"/>
            <a:ext cx="578565" cy="804773"/>
          </a:xfrm>
          <a:prstGeom prst="bentConnector2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val 284">
            <a:extLst>
              <a:ext uri="{FF2B5EF4-FFF2-40B4-BE49-F238E27FC236}">
                <a16:creationId xmlns:a16="http://schemas.microsoft.com/office/drawing/2014/main" id="{C972978B-3558-E040-75C4-0555269BF490}"/>
              </a:ext>
            </a:extLst>
          </p:cNvPr>
          <p:cNvSpPr/>
          <p:nvPr/>
        </p:nvSpPr>
        <p:spPr>
          <a:xfrm>
            <a:off x="146911" y="4298717"/>
            <a:ext cx="1894928" cy="1725101"/>
          </a:xfrm>
          <a:prstGeom prst="ellipse">
            <a:avLst/>
          </a:prstGeom>
          <a:solidFill>
            <a:srgbClr val="87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Futura LT" panose="02000503000000000000" pitchFamily="2" charset="0"/>
              </a:rPr>
              <a:t>Participation in leadership development cycles</a:t>
            </a:r>
          </a:p>
        </p:txBody>
      </p:sp>
      <p:cxnSp>
        <p:nvCxnSpPr>
          <p:cNvPr id="288" name="Connector: Curved 287">
            <a:extLst>
              <a:ext uri="{FF2B5EF4-FFF2-40B4-BE49-F238E27FC236}">
                <a16:creationId xmlns:a16="http://schemas.microsoft.com/office/drawing/2014/main" id="{D4B2C3DE-D881-D522-4AF4-DD5309E1C891}"/>
              </a:ext>
            </a:extLst>
          </p:cNvPr>
          <p:cNvCxnSpPr>
            <a:cxnSpLocks/>
            <a:stCxn id="285" idx="7"/>
            <a:endCxn id="62" idx="1"/>
          </p:cNvCxnSpPr>
          <p:nvPr/>
        </p:nvCxnSpPr>
        <p:spPr>
          <a:xfrm rot="16200000" flipH="1">
            <a:off x="2023928" y="4291757"/>
            <a:ext cx="44706" cy="563897"/>
          </a:xfrm>
          <a:prstGeom prst="curvedConnector4">
            <a:avLst>
              <a:gd name="adj1" fmla="val -123798"/>
              <a:gd name="adj2" fmla="val 74606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C48D67-1CD4-B909-256E-E43347F9310B}"/>
              </a:ext>
            </a:extLst>
          </p:cNvPr>
          <p:cNvSpPr txBox="1"/>
          <p:nvPr/>
        </p:nvSpPr>
        <p:spPr>
          <a:xfrm>
            <a:off x="165335" y="88483"/>
            <a:ext cx="659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>
                <a:latin typeface="Futura LT" panose="02000503000000000000" pitchFamily="2" charset="0"/>
              </a:rPr>
              <a:t>GTT high-level 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32224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9" grpId="0" animBg="1"/>
      <p:bldP spid="51" grpId="0" animBg="1"/>
      <p:bldP spid="62" grpId="0" animBg="1"/>
      <p:bldP spid="222" grpId="0" animBg="1"/>
      <p:bldP spid="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BA7EEE9-EDF6-7ADF-F045-35697CBC914E}"/>
              </a:ext>
            </a:extLst>
          </p:cNvPr>
          <p:cNvSpPr/>
          <p:nvPr/>
        </p:nvSpPr>
        <p:spPr>
          <a:xfrm>
            <a:off x="3878197" y="1916552"/>
            <a:ext cx="4343641" cy="4343641"/>
          </a:xfrm>
          <a:prstGeom prst="ellipse">
            <a:avLst/>
          </a:prstGeom>
          <a:solidFill>
            <a:srgbClr val="87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Futura LT" panose="020005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0AFD8-ADD7-2AC3-99A1-D0464052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07" y="267586"/>
            <a:ext cx="10359266" cy="503599"/>
          </a:xfrm>
        </p:spPr>
        <p:txBody>
          <a:bodyPr/>
          <a:lstStyle/>
          <a:p>
            <a:r>
              <a:rPr lang="en-GB">
                <a:latin typeface="Futura LT" panose="02000503000000000000" pitchFamily="2" charset="0"/>
              </a:rPr>
              <a:t>Teacher Development Cycles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DD0496-7F09-0774-241A-FC2F3F4EB310}"/>
              </a:ext>
            </a:extLst>
          </p:cNvPr>
          <p:cNvSpPr/>
          <p:nvPr/>
        </p:nvSpPr>
        <p:spPr>
          <a:xfrm>
            <a:off x="766721" y="3257684"/>
            <a:ext cx="1855010" cy="1661376"/>
          </a:xfrm>
          <a:prstGeom prst="ellipse">
            <a:avLst/>
          </a:prstGeom>
          <a:solidFill>
            <a:srgbClr val="87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Futura LT" panose="02000503000000000000" pitchFamily="2" charset="0"/>
              </a:rPr>
              <a:t>Identify</a:t>
            </a:r>
            <a:r>
              <a:rPr lang="en-GB">
                <a:latin typeface="Futura LT" panose="02000503000000000000" pitchFamily="2" charset="0"/>
              </a:rPr>
              <a:t> </a:t>
            </a:r>
            <a:br>
              <a:rPr lang="en-GB">
                <a:latin typeface="Futura LT" panose="02000503000000000000" pitchFamily="2" charset="0"/>
              </a:rPr>
            </a:br>
            <a:r>
              <a:rPr lang="en-GB">
                <a:latin typeface="Futura LT" panose="02000503000000000000" pitchFamily="2" charset="0"/>
              </a:rPr>
              <a:t>a desired change in practice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123119-C847-FC70-4EAE-143F0BAE550B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5944839" y="1916552"/>
            <a:ext cx="105179" cy="796086"/>
          </a:xfrm>
          <a:prstGeom prst="straightConnector1">
            <a:avLst/>
          </a:prstGeom>
          <a:ln w="38100">
            <a:solidFill>
              <a:srgbClr val="87A6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14FCFCF-817D-020C-8658-8C45C582DFD1}"/>
              </a:ext>
            </a:extLst>
          </p:cNvPr>
          <p:cNvSpPr/>
          <p:nvPr/>
        </p:nvSpPr>
        <p:spPr>
          <a:xfrm>
            <a:off x="4018242" y="3497253"/>
            <a:ext cx="1182238" cy="1182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Plan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0AFA8F-A9BC-43C0-6D24-E62937A1CE93}"/>
              </a:ext>
            </a:extLst>
          </p:cNvPr>
          <p:cNvSpPr/>
          <p:nvPr/>
        </p:nvSpPr>
        <p:spPr>
          <a:xfrm>
            <a:off x="5474551" y="4971932"/>
            <a:ext cx="1150932" cy="1150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Study</a:t>
            </a:r>
            <a:endParaRPr lang="en-GB" sz="1400">
              <a:latin typeface="Futura LT" panose="02000503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2B3750-3810-8860-07FF-9871393F1333}"/>
              </a:ext>
            </a:extLst>
          </p:cNvPr>
          <p:cNvSpPr/>
          <p:nvPr/>
        </p:nvSpPr>
        <p:spPr>
          <a:xfrm>
            <a:off x="6920025" y="3511677"/>
            <a:ext cx="1153391" cy="115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Practise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C7DAB2-F0D3-1A5E-4774-3BE0AB761B53}"/>
              </a:ext>
            </a:extLst>
          </p:cNvPr>
          <p:cNvSpPr/>
          <p:nvPr/>
        </p:nvSpPr>
        <p:spPr>
          <a:xfrm>
            <a:off x="5430165" y="2063113"/>
            <a:ext cx="1239705" cy="123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Get feedback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D88C0D-321A-DEF3-B0B2-04DAF0C72C63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5027345" y="4506356"/>
            <a:ext cx="615756" cy="634126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2E6DA7-CE27-0D0F-1E69-613FC50D9397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6456933" y="4496158"/>
            <a:ext cx="632002" cy="644324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455349-0673-956D-48BB-E9AE3019C1F4}"/>
              </a:ext>
            </a:extLst>
          </p:cNvPr>
          <p:cNvCxnSpPr>
            <a:cxnSpLocks/>
            <a:stCxn id="8" idx="7"/>
            <a:endCxn id="11" idx="3"/>
          </p:cNvCxnSpPr>
          <p:nvPr/>
        </p:nvCxnSpPr>
        <p:spPr>
          <a:xfrm flipV="1">
            <a:off x="5027345" y="3121267"/>
            <a:ext cx="584371" cy="549121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13ADD6-4158-F98B-512F-33960179AAF1}"/>
              </a:ext>
            </a:extLst>
          </p:cNvPr>
          <p:cNvCxnSpPr>
            <a:cxnSpLocks/>
            <a:stCxn id="11" idx="5"/>
            <a:endCxn id="10" idx="1"/>
          </p:cNvCxnSpPr>
          <p:nvPr/>
        </p:nvCxnSpPr>
        <p:spPr>
          <a:xfrm>
            <a:off x="6488319" y="3121267"/>
            <a:ext cx="600616" cy="559320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82A26D7-8FF4-103D-5C24-4C33FC8DB909}"/>
              </a:ext>
            </a:extLst>
          </p:cNvPr>
          <p:cNvSpPr/>
          <p:nvPr/>
        </p:nvSpPr>
        <p:spPr>
          <a:xfrm>
            <a:off x="9478303" y="3112722"/>
            <a:ext cx="2038941" cy="1951300"/>
          </a:xfrm>
          <a:prstGeom prst="ellipse">
            <a:avLst/>
          </a:prstGeom>
          <a:solidFill>
            <a:srgbClr val="87A6D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Futura LT" panose="02000503000000000000" pitchFamily="2" charset="0"/>
              </a:rPr>
              <a:t>Embed</a:t>
            </a:r>
            <a:r>
              <a:rPr lang="en-GB">
                <a:latin typeface="Futura LT" panose="02000503000000000000" pitchFamily="2" charset="0"/>
              </a:rPr>
              <a:t> </a:t>
            </a:r>
            <a:br>
              <a:rPr lang="en-GB">
                <a:latin typeface="Futura LT" panose="02000503000000000000" pitchFamily="2" charset="0"/>
              </a:rPr>
            </a:br>
            <a:r>
              <a:rPr lang="en-GB">
                <a:latin typeface="Futura LT" panose="02000503000000000000" pitchFamily="2" charset="0"/>
              </a:rPr>
              <a:t>the change into routine habits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7C2567-720E-A374-6CCE-6B1BCAEA2DC6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 flipV="1">
            <a:off x="8221838" y="4088372"/>
            <a:ext cx="1256465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5AC933-F2BC-15B0-7E5A-EFBE9655CBC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200480" y="4088372"/>
            <a:ext cx="1719545" cy="1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F7BE4D-D9E1-F991-07F3-FA8A20E80530}"/>
              </a:ext>
            </a:extLst>
          </p:cNvPr>
          <p:cNvCxnSpPr>
            <a:cxnSpLocks/>
            <a:stCxn id="11" idx="4"/>
            <a:endCxn id="9" idx="0"/>
          </p:cNvCxnSpPr>
          <p:nvPr/>
        </p:nvCxnSpPr>
        <p:spPr>
          <a:xfrm flipH="1">
            <a:off x="6050017" y="3302818"/>
            <a:ext cx="1" cy="1669114"/>
          </a:xfrm>
          <a:prstGeom prst="straightConnector1">
            <a:avLst/>
          </a:prstGeom>
          <a:ln w="38100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8848ABD-F05C-5A8F-6920-CE34F2E7D7BB}"/>
              </a:ext>
            </a:extLst>
          </p:cNvPr>
          <p:cNvSpPr txBox="1"/>
          <p:nvPr/>
        </p:nvSpPr>
        <p:spPr>
          <a:xfrm>
            <a:off x="5062176" y="3642594"/>
            <a:ext cx="201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utura LT" panose="02000503000000000000" pitchFamily="2" charset="0"/>
              </a:rPr>
              <a:t>Learning cycles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1417640-2313-29BB-DE2D-8266FFAC7BE1}"/>
              </a:ext>
            </a:extLst>
          </p:cNvPr>
          <p:cNvCxnSpPr>
            <a:cxnSpLocks/>
            <a:stCxn id="9" idx="4"/>
            <a:endCxn id="5" idx="4"/>
          </p:cNvCxnSpPr>
          <p:nvPr/>
        </p:nvCxnSpPr>
        <p:spPr>
          <a:xfrm rot="5400000" flipH="1">
            <a:off x="3270220" y="3343067"/>
            <a:ext cx="1203804" cy="4355791"/>
          </a:xfrm>
          <a:prstGeom prst="bentConnector3">
            <a:avLst>
              <a:gd name="adj1" fmla="val -18990"/>
            </a:avLst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62E8E83-A958-BF53-D7CB-16EA48004C51}"/>
              </a:ext>
            </a:extLst>
          </p:cNvPr>
          <p:cNvCxnSpPr>
            <a:cxnSpLocks/>
            <a:stCxn id="11" idx="0"/>
            <a:endCxn id="5" idx="0"/>
          </p:cNvCxnSpPr>
          <p:nvPr/>
        </p:nvCxnSpPr>
        <p:spPr>
          <a:xfrm rot="16200000" flipH="1" flipV="1">
            <a:off x="3274836" y="482502"/>
            <a:ext cx="1194571" cy="4355792"/>
          </a:xfrm>
          <a:prstGeom prst="bentConnector3">
            <a:avLst>
              <a:gd name="adj1" fmla="val -19137"/>
            </a:avLst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0B93114-D622-86AD-CFB8-748C396CFA9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2621731" y="4088372"/>
            <a:ext cx="1256466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1206597-376C-69BF-28FC-0B6684063CB3}"/>
              </a:ext>
            </a:extLst>
          </p:cNvPr>
          <p:cNvSpPr/>
          <p:nvPr/>
        </p:nvSpPr>
        <p:spPr>
          <a:xfrm>
            <a:off x="178026" y="914936"/>
            <a:ext cx="3107340" cy="503275"/>
          </a:xfrm>
          <a:prstGeom prst="rect">
            <a:avLst/>
          </a:prstGeom>
          <a:solidFill>
            <a:srgbClr val="87A6D9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Focus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FC25B3C-E3A0-2CDF-359A-131DE92632FD}"/>
              </a:ext>
            </a:extLst>
          </p:cNvPr>
          <p:cNvSpPr/>
          <p:nvPr/>
        </p:nvSpPr>
        <p:spPr>
          <a:xfrm>
            <a:off x="3285366" y="914936"/>
            <a:ext cx="5381204" cy="503275"/>
          </a:xfrm>
          <a:prstGeom prst="rect">
            <a:avLst/>
          </a:prstGeom>
          <a:solidFill>
            <a:srgbClr val="87A6D9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Learn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1BAC9B3-3BE0-A726-6E98-80D91BEE422A}"/>
              </a:ext>
            </a:extLst>
          </p:cNvPr>
          <p:cNvSpPr/>
          <p:nvPr/>
        </p:nvSpPr>
        <p:spPr>
          <a:xfrm>
            <a:off x="8666570" y="914936"/>
            <a:ext cx="3347404" cy="503275"/>
          </a:xfrm>
          <a:prstGeom prst="rect">
            <a:avLst/>
          </a:prstGeom>
          <a:solidFill>
            <a:srgbClr val="87A6D9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Futura LT" panose="02000503000000000000" pitchFamily="2" charset="0"/>
              </a:rPr>
              <a:t>Embed</a:t>
            </a:r>
          </a:p>
        </p:txBody>
      </p:sp>
    </p:spTree>
    <p:extLst>
      <p:ext uri="{BB962C8B-B14F-4D97-AF65-F5344CB8AC3E}">
        <p14:creationId xmlns:p14="http://schemas.microsoft.com/office/powerpoint/2010/main" val="408551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BD00-2A53-44CB-A251-C3A7432F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820281"/>
            <a:ext cx="10359266" cy="452432"/>
          </a:xfrm>
        </p:spPr>
        <p:txBody>
          <a:bodyPr wrap="square" anchor="b">
            <a:normAutofit fontScale="90000"/>
          </a:bodyPr>
          <a:lstStyle/>
          <a:p>
            <a:r>
              <a:rPr lang="en-GB" dirty="0"/>
              <a:t>Effective CPD: Sims et al (2022)</a:t>
            </a:r>
            <a:br>
              <a:rPr lang="en-GB" dirty="0"/>
            </a:br>
            <a:r>
              <a:rPr lang="en-GB" sz="2000" b="0" dirty="0"/>
              <a:t>Active ingredients: Insights, Goals, Techniques, and Practice</a:t>
            </a:r>
            <a:endParaRPr lang="en-GB" b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A342AD-BB6D-4F88-A19E-049B1B61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39" y="2560541"/>
            <a:ext cx="9179927" cy="364169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dirty="0">
                <a:latin typeface="Futura LT" panose="02000503000000000000" pitchFamily="2" charset="0"/>
              </a:rPr>
              <a:t>Motivate </a:t>
            </a:r>
            <a:r>
              <a:rPr lang="en-GB" sz="3200" b="1" dirty="0">
                <a:latin typeface="Futura LT" panose="02000503000000000000" pitchFamily="2" charset="0"/>
              </a:rPr>
              <a:t>G</a:t>
            </a:r>
            <a:r>
              <a:rPr lang="en-GB" b="1" dirty="0">
                <a:latin typeface="Futura LT" panose="02000503000000000000" pitchFamily="2" charset="0"/>
              </a:rPr>
              <a:t>oals</a:t>
            </a:r>
            <a:r>
              <a:rPr lang="en-GB" dirty="0">
                <a:latin typeface="Futura LT" panose="02000503000000000000" pitchFamily="2" charset="0"/>
              </a:rPr>
              <a:t>: aims, values, beliefs, commitment 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>
                <a:latin typeface="Futura LT" panose="02000503000000000000" pitchFamily="2" charset="0"/>
              </a:rPr>
              <a:t>Build </a:t>
            </a:r>
            <a:r>
              <a:rPr lang="en-GB" sz="3200" b="1" dirty="0">
                <a:latin typeface="Futura LT" panose="02000503000000000000" pitchFamily="2" charset="0"/>
              </a:rPr>
              <a:t>U</a:t>
            </a:r>
            <a:r>
              <a:rPr lang="en-GB" b="1" dirty="0">
                <a:latin typeface="Futura LT" panose="02000503000000000000" pitchFamily="2" charset="0"/>
              </a:rPr>
              <a:t>nderstanding</a:t>
            </a:r>
            <a:r>
              <a:rPr lang="en-GB" dirty="0">
                <a:latin typeface="Futura LT" panose="02000503000000000000" pitchFamily="2" charset="0"/>
              </a:rPr>
              <a:t>: knowledge, theories, insights, wisdom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>
                <a:latin typeface="Futura LT" panose="02000503000000000000" pitchFamily="2" charset="0"/>
              </a:rPr>
              <a:t>Develop </a:t>
            </a:r>
            <a:r>
              <a:rPr lang="en-GB" sz="3200" b="1" dirty="0">
                <a:latin typeface="Futura LT" panose="02000503000000000000" pitchFamily="2" charset="0"/>
              </a:rPr>
              <a:t>S</a:t>
            </a:r>
            <a:r>
              <a:rPr lang="en-GB" b="1" dirty="0">
                <a:latin typeface="Futura LT" panose="02000503000000000000" pitchFamily="2" charset="0"/>
              </a:rPr>
              <a:t>kills</a:t>
            </a:r>
            <a:r>
              <a:rPr lang="en-GB" dirty="0">
                <a:latin typeface="Futura LT" panose="02000503000000000000" pitchFamily="2" charset="0"/>
              </a:rPr>
              <a:t>:  techniques, practical abilities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>
                <a:latin typeface="Futura LT" panose="02000503000000000000" pitchFamily="2" charset="0"/>
              </a:rPr>
              <a:t>Embed </a:t>
            </a:r>
            <a:r>
              <a:rPr lang="en-GB" sz="3200" b="1" dirty="0">
                <a:latin typeface="Futura LT" panose="02000503000000000000" pitchFamily="2" charset="0"/>
              </a:rPr>
              <a:t>H</a:t>
            </a:r>
            <a:r>
              <a:rPr lang="en-GB" b="1" dirty="0">
                <a:latin typeface="Futura LT" panose="02000503000000000000" pitchFamily="2" charset="0"/>
              </a:rPr>
              <a:t>abits</a:t>
            </a:r>
            <a:r>
              <a:rPr lang="en-GB" dirty="0">
                <a:latin typeface="Futura LT" panose="02000503000000000000" pitchFamily="2" charset="0"/>
              </a:rPr>
              <a:t>: automatic behaviours, routines</a:t>
            </a:r>
            <a:r>
              <a:rPr lang="en-GB">
                <a:latin typeface="Futura LT" panose="02000503000000000000" pitchFamily="2" charset="0"/>
              </a:rPr>
              <a:t>, practice</a:t>
            </a:r>
            <a:endParaRPr lang="en-GB" dirty="0">
              <a:latin typeface="Futura LT" panose="02000503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24AC-3C10-4EF1-A6AB-7918FF21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044" y="6438464"/>
            <a:ext cx="2743200" cy="365125"/>
          </a:xfrm>
        </p:spPr>
        <p:txBody>
          <a:bodyPr anchor="b">
            <a:normAutofit/>
          </a:bodyPr>
          <a:lstStyle/>
          <a:p>
            <a:fld id="{D51CAB04-AED9-4642-90C4-EE3F9EC13E3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169039-15BE-448D-9B73-0FE224E3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5716">
            <a:off x="9506877" y="1329384"/>
            <a:ext cx="2546403" cy="3616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25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F8BA-D145-4524-B75E-72E7CE6C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>
            <a:normAutofit/>
          </a:bodyPr>
          <a:lstStyle/>
          <a:p>
            <a:r>
              <a:rPr lang="en-GB"/>
              <a:t>Optimising professional learning: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7702-1FAA-4714-BC74-DF7047CF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12" y="1589282"/>
            <a:ext cx="5877386" cy="50193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u="sng"/>
              <a:t>Motivating </a:t>
            </a:r>
            <a:r>
              <a:rPr lang="en-GB" b="1" u="sng"/>
              <a:t>Goals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Staff believe they can and should improve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Staff have specific goals for improving teaching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Goals are challenging: beyond comfort zone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Public commitment to those goals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u="sng"/>
              <a:t>Building </a:t>
            </a:r>
            <a:r>
              <a:rPr lang="en-GB" b="1" u="sng"/>
              <a:t>Understanding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focused on what matters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>
                <a:effectLst/>
                <a:latin typeface="Futura LT Book" panose="02000503000000000000"/>
              </a:rPr>
              <a:t>PL builds understanding and judgement</a:t>
            </a:r>
            <a:endParaRPr lang="en-GB">
              <a:latin typeface="Futura LT Book" panose="0200050300000000000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sequenced coherently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checks &amp; builds on prior learning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presented in small chunks, with application between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uses spacing, repetition &amp; retrieval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assesses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4880-C04C-47EF-9112-0C253588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C5BE12-4E39-E83F-7143-0AD4A07D6418}"/>
              </a:ext>
            </a:extLst>
          </p:cNvPr>
          <p:cNvSpPr txBox="1">
            <a:spLocks/>
          </p:cNvSpPr>
          <p:nvPr/>
        </p:nvSpPr>
        <p:spPr>
          <a:xfrm>
            <a:off x="6096000" y="2187778"/>
            <a:ext cx="5325753" cy="4351617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2pPr>
            <a:lvl3pPr marL="1288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3pPr>
            <a:lvl4pPr marL="18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4pPr>
            <a:lvl5pPr marL="234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Futura LT Book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u="sng"/>
              <a:t>Developing </a:t>
            </a:r>
            <a:r>
              <a:rPr lang="en-GB" b="1" u="sng"/>
              <a:t>Skills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presents model examples of practice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gives explicit guidance on actions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PL gives opportunities to try out and rehearse new approach outside classroom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Staff get actionable feedback from observer(s)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Staff work collaboratively with peers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u="sng"/>
              <a:t>Embedding </a:t>
            </a:r>
            <a:r>
              <a:rPr lang="en-GB" b="1" u="sng"/>
              <a:t>Habits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Change becomes routine, automatic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Still doing in 3 weeks?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/>
              <a:t>Still doing in 6 months?</a:t>
            </a:r>
          </a:p>
        </p:txBody>
      </p:sp>
    </p:spTree>
    <p:extLst>
      <p:ext uri="{BB962C8B-B14F-4D97-AF65-F5344CB8AC3E}">
        <p14:creationId xmlns:p14="http://schemas.microsoft.com/office/powerpoint/2010/main" val="89723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BF29-3124-6F48-A880-2BE87DCC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18267"/>
            <a:ext cx="10869930" cy="495072"/>
          </a:xfrm>
        </p:spPr>
        <p:txBody>
          <a:bodyPr/>
          <a:lstStyle/>
          <a:p>
            <a:r>
              <a:rPr lang="en-GB" dirty="0"/>
              <a:t>Instruments to define, clarify and operationalise the elements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5AD2-A1A1-824C-8AAA-A9A521E0B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9" y="1597150"/>
            <a:ext cx="8961172" cy="48104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Student surveys</a:t>
            </a:r>
          </a:p>
          <a:p>
            <a:pPr lvl="1"/>
            <a:r>
              <a:rPr lang="en-GB" dirty="0"/>
              <a:t>General screening tool</a:t>
            </a:r>
          </a:p>
          <a:p>
            <a:pPr lvl="1"/>
            <a:r>
              <a:rPr lang="en-GB" dirty="0"/>
              <a:t>Detailed focus spotlights</a:t>
            </a:r>
          </a:p>
          <a:p>
            <a:r>
              <a:rPr lang="en-GB" dirty="0"/>
              <a:t>Classroom observation tools</a:t>
            </a:r>
          </a:p>
          <a:p>
            <a:pPr lvl="1"/>
            <a:r>
              <a:rPr lang="en-GB"/>
              <a:t>Comparative </a:t>
            </a:r>
            <a:r>
              <a:rPr lang="en-GB" dirty="0"/>
              <a:t>judgement of video, audio, transcripts</a:t>
            </a:r>
          </a:p>
          <a:p>
            <a:pPr lvl="1"/>
            <a:r>
              <a:rPr lang="en-GB" dirty="0"/>
              <a:t>Behavioural metrics</a:t>
            </a:r>
          </a:p>
          <a:p>
            <a:r>
              <a:rPr lang="en-GB" dirty="0"/>
              <a:t>Staff surveys</a:t>
            </a:r>
          </a:p>
          <a:p>
            <a:pPr lvl="1"/>
            <a:r>
              <a:rPr lang="en-GB" dirty="0"/>
              <a:t>School climate: environment and leadership</a:t>
            </a:r>
          </a:p>
          <a:p>
            <a:r>
              <a:rPr lang="en-GB" dirty="0"/>
              <a:t>Assessments of teacher knowledge</a:t>
            </a:r>
          </a:p>
          <a:p>
            <a:pPr lvl="1"/>
            <a:r>
              <a:rPr lang="en-GB" dirty="0"/>
              <a:t>Subject knowledge and PCK</a:t>
            </a:r>
          </a:p>
          <a:p>
            <a:pPr lvl="1"/>
            <a:r>
              <a:rPr lang="en-GB" dirty="0"/>
              <a:t>Situational and </a:t>
            </a:r>
            <a:r>
              <a:rPr lang="en-GB"/>
              <a:t>behavioural questions</a:t>
            </a:r>
          </a:p>
          <a:p>
            <a:r>
              <a:rPr lang="en-GB"/>
              <a:t>Student learning gains (value-added) by class</a:t>
            </a:r>
          </a:p>
          <a:p>
            <a:pPr lvl="1"/>
            <a:r>
              <a:rPr lang="en-GB"/>
              <a:t>From analysis of internal and standardised summative assessments</a:t>
            </a:r>
            <a:endParaRPr lang="en-GB" dirty="0"/>
          </a:p>
          <a:p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BD2032C-5589-4694-90FC-CC0C3B75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12" y="6356833"/>
            <a:ext cx="2743200" cy="365125"/>
          </a:xfrm>
        </p:spPr>
        <p:txBody>
          <a:bodyPr/>
          <a:lstStyle/>
          <a:p>
            <a:fld id="{0B2952C0-B741-E24E-A739-3F7B966F1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4506-C728-0EA9-92B4-3B06479F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337521"/>
            <a:ext cx="10359266" cy="935192"/>
          </a:xfrm>
        </p:spPr>
        <p:txBody>
          <a:bodyPr/>
          <a:lstStyle/>
          <a:p>
            <a:r>
              <a:rPr lang="en-GB"/>
              <a:t>How does giving teachers feedback about their classrooms help them improve?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DC89-9FDE-0FE0-E10C-070CC5E9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1626811"/>
            <a:ext cx="6503670" cy="332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By</a:t>
            </a:r>
          </a:p>
          <a:p>
            <a:r>
              <a:rPr lang="en-GB"/>
              <a:t>Giving insights into their classroom</a:t>
            </a:r>
          </a:p>
          <a:p>
            <a:r>
              <a:rPr lang="en-GB"/>
              <a:t>Clarifying what good looks like</a:t>
            </a:r>
          </a:p>
          <a:p>
            <a:r>
              <a:rPr lang="en-GB"/>
              <a:t>Focussing attention on what matters</a:t>
            </a:r>
          </a:p>
          <a:p>
            <a:r>
              <a:rPr lang="en-GB"/>
              <a:t>Showing progress in their professional learning</a:t>
            </a:r>
          </a:p>
          <a:p>
            <a:r>
              <a:rPr lang="en-GB"/>
              <a:t>Diagnosing strengths and areas for development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1EC37-2000-D9D9-3752-2AB3611C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Great Teaching Toolkit">
            <a:extLst>
              <a:ext uri="{FF2B5EF4-FFF2-40B4-BE49-F238E27FC236}">
                <a16:creationId xmlns:a16="http://schemas.microsoft.com/office/drawing/2014/main" id="{4A8E77B3-5D51-7B96-1F7F-D6EFB8A2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85" y="2051376"/>
            <a:ext cx="4170077" cy="21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2A9CD5-87BC-D248-D850-265FA630D706}"/>
              </a:ext>
            </a:extLst>
          </p:cNvPr>
          <p:cNvSpPr/>
          <p:nvPr/>
        </p:nvSpPr>
        <p:spPr>
          <a:xfrm>
            <a:off x="849664" y="5019863"/>
            <a:ext cx="10576526" cy="11786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600" b="1" i="1">
                <a:solidFill>
                  <a:schemeClr val="bg1"/>
                </a:solidFill>
                <a:latin typeface="Futura LT Book" panose="02000503000000000000"/>
              </a:rPr>
              <a:t>Feedback turns experience into learning</a:t>
            </a:r>
          </a:p>
        </p:txBody>
      </p:sp>
    </p:spTree>
    <p:extLst>
      <p:ext uri="{BB962C8B-B14F-4D97-AF65-F5344CB8AC3E}">
        <p14:creationId xmlns:p14="http://schemas.microsoft.com/office/powerpoint/2010/main" val="8753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E086-A064-6274-F7BF-1F115067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C966-CD0E-4DEC-B3F8-FBB43A5E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25" y="2031101"/>
            <a:ext cx="10045064" cy="4049258"/>
          </a:xfrm>
        </p:spPr>
        <p:txBody>
          <a:bodyPr/>
          <a:lstStyle/>
          <a:p>
            <a:r>
              <a:rPr lang="en-GB"/>
              <a:t>What kind of teacher expertise matters?</a:t>
            </a:r>
          </a:p>
          <a:p>
            <a:r>
              <a:rPr lang="en-GB"/>
              <a:t>How do we build expertise?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B92D-C2BE-50EB-6A5A-8567EB5B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DA45-0FE2-4E56-BC17-125A126C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Confidential feedback, on demand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7458F-9087-4EFE-AFE2-F4081390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1966823"/>
            <a:ext cx="10045064" cy="4102508"/>
          </a:xfrm>
        </p:spPr>
        <p:txBody>
          <a:bodyPr>
            <a:normAutofit/>
          </a:bodyPr>
          <a:lstStyle/>
          <a:p>
            <a:r>
              <a:rPr lang="en-GB" sz="2800" dirty="0"/>
              <a:t>Only volunteers will get this feedback</a:t>
            </a:r>
          </a:p>
          <a:p>
            <a:r>
              <a:rPr lang="en-GB" sz="2800" dirty="0"/>
              <a:t>Feedback is given only to the person it concerns</a:t>
            </a:r>
          </a:p>
          <a:p>
            <a:r>
              <a:rPr lang="en-GB" sz="2800" dirty="0"/>
              <a:t>School leaders should explicitly rule out any use for accountability, performance management </a:t>
            </a:r>
            <a:r>
              <a:rPr lang="en-GB" sz="2800"/>
              <a:t>or capability</a:t>
            </a:r>
          </a:p>
          <a:p>
            <a:r>
              <a:rPr lang="en-GB" sz="2800"/>
              <a:t>But we hope teachers will seek it, and share their feedback with trusted colleagues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11FA3-C45E-4897-A208-8AFED4A6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5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8-FE6C-C3C7-4B2E-8F9C8BAE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06D6D-30B0-DA54-94B0-6D3EC02C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ADA24-CFEB-DDD2-6AC2-93783BAA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9883">
            <a:off x="4692326" y="537091"/>
            <a:ext cx="4141965" cy="5865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ED3EC-EC24-4373-A840-C013EBADC0DC}"/>
              </a:ext>
            </a:extLst>
          </p:cNvPr>
          <p:cNvSpPr txBox="1"/>
          <p:nvPr/>
        </p:nvSpPr>
        <p:spPr>
          <a:xfrm>
            <a:off x="294159" y="5236063"/>
            <a:ext cx="3387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hlinkClick r:id="rId3"/>
              </a:rPr>
              <a:t>https://evidencebased.education/school-environment-and-leadership-evidence-review/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8553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54B923-A159-365E-C49D-0B027A3B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337521"/>
            <a:ext cx="10359266" cy="935192"/>
          </a:xfrm>
        </p:spPr>
        <p:txBody>
          <a:bodyPr/>
          <a:lstStyle/>
          <a:p>
            <a:r>
              <a:rPr lang="en-GB"/>
              <a:t>School Environment and Leadership Factors (summary)</a:t>
            </a:r>
            <a:br>
              <a:rPr lang="en-GB"/>
            </a:br>
            <a:r>
              <a:rPr lang="en-GB" sz="2400" b="0"/>
              <a:t>What school-level factors determine classroom learning?</a:t>
            </a:r>
            <a:endParaRPr lang="en-GB" b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FB7ED-85C1-6B4E-D3B4-480E84C688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>
                <a:latin typeface="Futura LT Book"/>
              </a:rPr>
              <a:t>Student supports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Futura LT Book"/>
              </a:rPr>
              <a:t>Family and community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Futura LT Book"/>
              </a:rPr>
              <a:t>Student fundamental needs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Futura LT Book"/>
              </a:rPr>
              <a:t>Student beliefs and dispositions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>
                <a:latin typeface="Futura LT Book"/>
              </a:rPr>
              <a:t>Teacher supports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GB" sz="2400">
                <a:latin typeface="Futura LT Book"/>
              </a:rPr>
              <a:t>Teacher collaboration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GB" sz="2400">
                <a:latin typeface="Futura LT Book"/>
              </a:rPr>
              <a:t>Collective teacher expertise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GB" sz="2400">
                <a:latin typeface="Futura LT Book"/>
              </a:rPr>
              <a:t>Professional learning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>
                <a:latin typeface="Futura LT Book" panose="02000503000000000000"/>
              </a:rPr>
              <a:t>Curriculum supports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7"/>
            </a:pPr>
            <a:r>
              <a:rPr lang="en-GB" sz="2400">
                <a:latin typeface="Futura LT Book" panose="02000503000000000000"/>
              </a:rPr>
              <a:t>Curriculum goals and demands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7"/>
            </a:pPr>
            <a:r>
              <a:rPr lang="en-GB" sz="2400">
                <a:latin typeface="Futura LT Book" panose="02000503000000000000"/>
              </a:rPr>
              <a:t>Resources and materials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9D32A1-BDA6-0DA2-9311-9080925C8A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41338" indent="-541338">
              <a:buNone/>
            </a:pPr>
            <a:r>
              <a:rPr lang="en-GB" b="1">
                <a:latin typeface="Futura LT Book"/>
              </a:rPr>
              <a:t>Learning time </a:t>
            </a:r>
          </a:p>
          <a:p>
            <a:pPr marL="541338" indent="-541338">
              <a:buFont typeface="+mj-lt"/>
              <a:buAutoNum type="arabicPeriod" startAt="9"/>
            </a:pPr>
            <a:r>
              <a:rPr lang="en-GB">
                <a:latin typeface="Futura LT Book"/>
              </a:rPr>
              <a:t>Classroom time allocated</a:t>
            </a:r>
          </a:p>
          <a:p>
            <a:pPr marL="541338" indent="-541338">
              <a:buFont typeface="+mj-lt"/>
              <a:buAutoNum type="arabicPeriod" startAt="9"/>
            </a:pPr>
            <a:r>
              <a:rPr lang="en-GB">
                <a:latin typeface="Futura LT Book"/>
              </a:rPr>
              <a:t>Time outside the classroom</a:t>
            </a:r>
          </a:p>
          <a:p>
            <a:pPr marL="541338" indent="-541338">
              <a:buFont typeface="+mj-lt"/>
              <a:buAutoNum type="arabicPeriod" startAt="9"/>
            </a:pPr>
            <a:r>
              <a:rPr lang="en-GB">
                <a:latin typeface="Futura LT Book"/>
              </a:rPr>
              <a:t>Attendance at school</a:t>
            </a:r>
          </a:p>
          <a:p>
            <a:pPr marL="541338" indent="-541338">
              <a:buFont typeface="+mj-lt"/>
              <a:buAutoNum type="arabicPeriod" startAt="9"/>
            </a:pPr>
            <a:r>
              <a:rPr lang="en-GB">
                <a:latin typeface="Futura LT Book"/>
              </a:rPr>
              <a:t>Disruption to timetabled lessons</a:t>
            </a:r>
          </a:p>
          <a:p>
            <a:pPr marL="541338" indent="-541338">
              <a:buNone/>
            </a:pPr>
            <a:r>
              <a:rPr lang="en-GB" b="1">
                <a:latin typeface="Futura LT Book"/>
              </a:rPr>
              <a:t>Management factors</a:t>
            </a:r>
          </a:p>
          <a:p>
            <a:pPr marL="541338" indent="-541338">
              <a:buFont typeface="+mj-lt"/>
              <a:buAutoNum type="arabicPeriod" startAt="13"/>
            </a:pPr>
            <a:r>
              <a:rPr lang="en-GB"/>
              <a:t>Supportive working relationships</a:t>
            </a:r>
          </a:p>
          <a:p>
            <a:pPr marL="541338" indent="-541338">
              <a:buFont typeface="+mj-lt"/>
              <a:buAutoNum type="arabicPeriod" startAt="13"/>
            </a:pPr>
            <a:r>
              <a:rPr lang="en-GB"/>
              <a:t>Improvement mindset</a:t>
            </a:r>
          </a:p>
          <a:p>
            <a:pPr marL="541338" indent="-541338">
              <a:buFont typeface="+mj-lt"/>
              <a:buAutoNum type="arabicPeriod" startAt="13"/>
            </a:pPr>
            <a:r>
              <a:rPr lang="en-GB"/>
              <a:t>Delivery/ implementation</a:t>
            </a:r>
          </a:p>
          <a:p>
            <a:pPr marL="541338" indent="-541338">
              <a:buFont typeface="+mj-lt"/>
              <a:buAutoNum type="arabicPeriod" startAt="13"/>
            </a:pPr>
            <a:r>
              <a:rPr lang="en-GB"/>
              <a:t>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7EAA-5263-D7B7-D53B-716008D0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C7051-646E-5F1A-5273-73C0D3C6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091" y="948403"/>
            <a:ext cx="1199418" cy="1698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59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0ACB-3C77-E97B-B54B-7BD7E1F4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5100-530E-CC8F-8CEF-B1F13FF50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Classroom teaching is the main thing</a:t>
            </a:r>
          </a:p>
          <a:p>
            <a:r>
              <a:rPr lang="en-GB"/>
              <a:t>What supports this?</a:t>
            </a:r>
          </a:p>
          <a:p>
            <a:pPr lvl="1"/>
            <a:r>
              <a:rPr lang="en-GB"/>
              <a:t>School leadership and environment</a:t>
            </a:r>
          </a:p>
          <a:p>
            <a:pPr lvl="1"/>
            <a:r>
              <a:rPr lang="en-GB"/>
              <a:t>Professional learning</a:t>
            </a:r>
          </a:p>
          <a:p>
            <a:pPr lvl="1"/>
            <a:r>
              <a:rPr lang="en-GB"/>
              <a:t>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A6ED-4C51-76E6-D420-A35D373F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7262D-304F-4D5D-AD0C-243BC7FC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952C0-B741-E24E-A739-3F7B966F12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FC9B0-32F6-4096-8BDE-89B7E827E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232" y="4316769"/>
            <a:ext cx="9079057" cy="1996336"/>
          </a:xfrm>
        </p:spPr>
        <p:txBody>
          <a:bodyPr/>
          <a:lstStyle/>
          <a:p>
            <a:r>
              <a:rPr lang="en-GB" sz="3200" err="1"/>
              <a:t>rob@evidencebased.education</a:t>
            </a:r>
            <a:endParaRPr lang="en-GB" sz="3200"/>
          </a:p>
          <a:p>
            <a:r>
              <a:rPr lang="en-GB" sz="3200"/>
              <a:t>@ProfCoe    @EvidenceInEdu</a:t>
            </a:r>
          </a:p>
          <a:p>
            <a:r>
              <a:rPr lang="en-GB" sz="3200"/>
              <a:t>https://evidencebased.education/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75AEB-DA1F-FE63-CDBB-2AFE28C5D57D}"/>
              </a:ext>
            </a:extLst>
          </p:cNvPr>
          <p:cNvSpPr/>
          <p:nvPr/>
        </p:nvSpPr>
        <p:spPr>
          <a:xfrm>
            <a:off x="942232" y="2446638"/>
            <a:ext cx="9227379" cy="117673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A7CA9-BBF1-4DDD-ACD3-97E13EEF4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231" y="3035006"/>
            <a:ext cx="9079057" cy="693395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115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A24927-CCE2-4DE0-8076-D464A83A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 dirty="0"/>
              <a:t>What makes most difference to how much students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F636-2D84-4F29-BDEE-938613FE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35" y="3022481"/>
            <a:ext cx="6477693" cy="2640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Quality Teaching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48996-C859-457B-A64C-3650D76E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031" y="2800509"/>
            <a:ext cx="1886540" cy="2380857"/>
          </a:xfrm>
          <a:prstGeom prst="rect">
            <a:avLst/>
          </a:prstGeom>
          <a:effectLst>
            <a:outerShdw blurRad="101600" dist="508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C872D-3B3D-4F4A-B3F6-A39544A03AB7}"/>
              </a:ext>
            </a:extLst>
          </p:cNvPr>
          <p:cNvSpPr txBox="1"/>
          <p:nvPr/>
        </p:nvSpPr>
        <p:spPr>
          <a:xfrm>
            <a:off x="9408368" y="5228305"/>
            <a:ext cx="278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greatteaching.com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74A29-F6FD-418D-B410-E5644AE42A93}"/>
              </a:ext>
            </a:extLst>
          </p:cNvPr>
          <p:cNvSpPr txBox="1"/>
          <p:nvPr/>
        </p:nvSpPr>
        <p:spPr>
          <a:xfrm>
            <a:off x="8800408" y="1737731"/>
            <a:ext cx="339159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Futura LT" panose="02000503000000000000" pitchFamily="2" charset="0"/>
              </a:rPr>
              <a:t>“Raising the quality of teaching within existing schools is probably the single most effective thing we could do to </a:t>
            </a:r>
            <a:br>
              <a:rPr lang="en-GB" sz="1600" dirty="0">
                <a:latin typeface="Futura LT" panose="02000503000000000000" pitchFamily="2" charset="0"/>
              </a:rPr>
            </a:br>
            <a:r>
              <a:rPr lang="en-GB" sz="1600" dirty="0">
                <a:latin typeface="Futura LT" panose="02000503000000000000" pitchFamily="2" charset="0"/>
              </a:rPr>
              <a:t>promote </a:t>
            </a:r>
            <a:br>
              <a:rPr lang="en-GB" sz="1600" dirty="0">
                <a:latin typeface="Futura LT" panose="02000503000000000000" pitchFamily="2" charset="0"/>
              </a:rPr>
            </a:br>
            <a:r>
              <a:rPr lang="en-GB" sz="1600" dirty="0">
                <a:latin typeface="Futura LT" panose="02000503000000000000" pitchFamily="2" charset="0"/>
              </a:rPr>
              <a:t>both overall </a:t>
            </a:r>
            <a:br>
              <a:rPr lang="en-GB" sz="1600" dirty="0">
                <a:latin typeface="Futura LT" panose="02000503000000000000" pitchFamily="2" charset="0"/>
              </a:rPr>
            </a:br>
            <a:r>
              <a:rPr lang="en-GB" sz="1600" dirty="0">
                <a:latin typeface="Futura LT" panose="02000503000000000000" pitchFamily="2" charset="0"/>
              </a:rPr>
              <a:t>attainment </a:t>
            </a:r>
            <a:br>
              <a:rPr lang="en-GB" sz="1600" dirty="0">
                <a:latin typeface="Futura LT" panose="02000503000000000000" pitchFamily="2" charset="0"/>
              </a:rPr>
            </a:br>
            <a:r>
              <a:rPr lang="en-GB" sz="1600" dirty="0">
                <a:latin typeface="Futura LT" panose="02000503000000000000" pitchFamily="2" charset="0"/>
              </a:rPr>
              <a:t>and equity”   </a:t>
            </a:r>
          </a:p>
          <a:p>
            <a:endParaRPr lang="en-GB" sz="1200" dirty="0">
              <a:latin typeface="Futura LT" panose="02000503000000000000" pitchFamily="2" charset="0"/>
            </a:endParaRPr>
          </a:p>
          <a:p>
            <a:r>
              <a:rPr lang="en-GB" sz="1050" dirty="0">
                <a:latin typeface="Futura LT" panose="02000503000000000000" pitchFamily="2" charset="0"/>
              </a:rPr>
              <a:t>(Coe et al, 2020)   </a:t>
            </a:r>
          </a:p>
        </p:txBody>
      </p:sp>
    </p:spTree>
    <p:extLst>
      <p:ext uri="{BB962C8B-B14F-4D97-AF65-F5344CB8AC3E}">
        <p14:creationId xmlns:p14="http://schemas.microsoft.com/office/powerpoint/2010/main" val="1361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2F2-C50B-4047-990E-A7116C48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777641"/>
            <a:ext cx="10359266" cy="495072"/>
          </a:xfrm>
        </p:spPr>
        <p:txBody>
          <a:bodyPr/>
          <a:lstStyle/>
          <a:p>
            <a:r>
              <a:rPr lang="en-GB" dirty="0"/>
              <a:t>Teaching is arguably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C126-4CF5-4C1D-AEC0-E2A4DEEEF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532807"/>
            <a:ext cx="10045064" cy="32529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4400" dirty="0"/>
              <a:t>The hardest job in the world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4400" dirty="0"/>
              <a:t>The most important job in the world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r">
              <a:buNone/>
            </a:pPr>
            <a:r>
              <a:rPr lang="en-GB" sz="1400" dirty="0"/>
              <a:t>Shulman  (1987); Hanushek &amp; </a:t>
            </a:r>
            <a:r>
              <a:rPr lang="en-GB" sz="1400" dirty="0" err="1"/>
              <a:t>Woessmann</a:t>
            </a:r>
            <a:r>
              <a:rPr lang="en-GB" sz="1400" dirty="0"/>
              <a:t> (2010); Chetty et al (2014)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58C8F-A586-42CD-AC1E-84E8C473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0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BCDAF9-5418-4E77-BB64-590377C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great teacher?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0887"/>
            <a:ext cx="9866312" cy="3756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One who is willing to do what it takes to be demonstrably more effective next year than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7F47-FE1A-48F9-9977-E098381F23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544C-B450-4931-8B02-227CB63B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7651"/>
            <a:ext cx="10509250" cy="1500187"/>
          </a:xfrm>
        </p:spPr>
        <p:txBody>
          <a:bodyPr/>
          <a:lstStyle/>
          <a:p>
            <a:r>
              <a:rPr lang="en-GB" sz="4800"/>
              <a:t>What kind of teacher expertise matters?</a:t>
            </a:r>
            <a:endParaRPr lang="en-GB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C9729-B291-419D-87B9-6F8C15383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F0EA-864B-4BA5-AD25-86DE441C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AB04-AED9-4642-90C4-EE3F9EC13E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8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3F87-C22E-465A-8113-48A807A8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35" y="820281"/>
            <a:ext cx="10359266" cy="452432"/>
          </a:xfrm>
        </p:spPr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C4C9-0180-4A24-A62D-6A3CB7EF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" y="1579320"/>
            <a:ext cx="10550525" cy="463234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Students </a:t>
            </a:r>
            <a:r>
              <a:rPr lang="en-GB" dirty="0"/>
              <a:t>will only learn from a teacher that they like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There will always be some students who do not succeed, </a:t>
            </a:r>
            <a:br>
              <a:rPr lang="en-GB"/>
            </a:br>
            <a:r>
              <a:rPr lang="en-GB"/>
              <a:t>and even the best teacher cannot do much about this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Every </a:t>
            </a:r>
            <a:r>
              <a:rPr lang="en-GB" dirty="0"/>
              <a:t>lesson should offer differentiation: different materials, </a:t>
            </a:r>
            <a:br>
              <a:rPr lang="en-GB" dirty="0"/>
            </a:br>
            <a:r>
              <a:rPr lang="en-GB" dirty="0"/>
              <a:t>tasks and success criteria for different students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Teachers should praise all their students every lesson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For most experienced teachers, improving their management</a:t>
            </a:r>
            <a:br>
              <a:rPr lang="en-GB"/>
            </a:br>
            <a:r>
              <a:rPr lang="en-GB"/>
              <a:t>of students’ behaviour is unlikely to increase students’ learning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Every lesson should start with a retrieval quiz to reactivate previous knowledge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Understanding students’ learning styles can give us insights into how best to teach them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Great teachers should always aim to minimise students' cognitive load</a:t>
            </a:r>
            <a:endParaRPr lang="en-GB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When they explain a new idea, teachers </a:t>
            </a:r>
            <a:r>
              <a:rPr lang="en-GB"/>
              <a:t>should be </a:t>
            </a:r>
            <a:r>
              <a:rPr lang="en-GB" dirty="0"/>
              <a:t>spontaneous </a:t>
            </a:r>
            <a:r>
              <a:rPr lang="en-GB"/>
              <a:t>and authentic and </a:t>
            </a:r>
            <a:r>
              <a:rPr lang="en-GB" dirty="0"/>
              <a:t>improvise, rather than script in detail exactly what they are going </a:t>
            </a:r>
            <a:r>
              <a:rPr lang="en-GB"/>
              <a:t>to say</a:t>
            </a:r>
            <a:endParaRPr lang="en-GB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/>
              <a:t>Students should spend the majority of their time working </a:t>
            </a:r>
            <a:r>
              <a:rPr lang="en-GB" dirty="0"/>
              <a:t>independently on </a:t>
            </a:r>
            <a:r>
              <a:rPr lang="en-GB"/>
              <a:t>realistic problems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32D0D-379A-4F9E-AAE9-7305F0C916EB}"/>
              </a:ext>
            </a:extLst>
          </p:cNvPr>
          <p:cNvSpPr txBox="1"/>
          <p:nvPr/>
        </p:nvSpPr>
        <p:spPr>
          <a:xfrm>
            <a:off x="0" y="6211669"/>
            <a:ext cx="7131424" cy="646331"/>
          </a:xfrm>
          <a:prstGeom prst="rect">
            <a:avLst/>
          </a:prstGeom>
          <a:solidFill>
            <a:srgbClr val="25346B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Futura LT Book" panose="02000503000000000000"/>
              </a:rPr>
              <a:t>https://</a:t>
            </a:r>
            <a:r>
              <a:rPr lang="en-GB" sz="3600" spc="100" dirty="0">
                <a:solidFill>
                  <a:schemeClr val="bg1"/>
                </a:solidFill>
                <a:latin typeface="Futura LT Book" panose="02000503000000000000"/>
              </a:rPr>
              <a:t>bit.ly/gttquiz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B9FCBD4-29BA-4E35-B8C0-F723BCB6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56" y="126609"/>
            <a:ext cx="3785753" cy="37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6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988B2A-6819-49C8-84C0-0F0004241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81884"/>
              </p:ext>
            </p:extLst>
          </p:nvPr>
        </p:nvGraphicFramePr>
        <p:xfrm>
          <a:off x="1" y="0"/>
          <a:ext cx="12192001" cy="689224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75000"/>
                  </a:schemeClr>
                </a:solidFill>
                <a:tableStyleId>{18603FDC-E32A-4AB5-989C-0864C3EAD2B8}</a:tableStyleId>
              </a:tblPr>
              <a:tblGrid>
                <a:gridCol w="486624">
                  <a:extLst>
                    <a:ext uri="{9D8B030D-6E8A-4147-A177-3AD203B41FA5}">
                      <a16:colId xmlns:a16="http://schemas.microsoft.com/office/drawing/2014/main" val="657919072"/>
                    </a:ext>
                  </a:extLst>
                </a:gridCol>
                <a:gridCol w="6441916">
                  <a:extLst>
                    <a:ext uri="{9D8B030D-6E8A-4147-A177-3AD203B41FA5}">
                      <a16:colId xmlns:a16="http://schemas.microsoft.com/office/drawing/2014/main" val="3789969516"/>
                    </a:ext>
                  </a:extLst>
                </a:gridCol>
                <a:gridCol w="5263461">
                  <a:extLst>
                    <a:ext uri="{9D8B030D-6E8A-4147-A177-3AD203B41FA5}">
                      <a16:colId xmlns:a16="http://schemas.microsoft.com/office/drawing/2014/main" val="1220627741"/>
                    </a:ext>
                  </a:extLst>
                </a:gridCol>
              </a:tblGrid>
              <a:tr h="469043">
                <a:tc>
                  <a:txBody>
                    <a:bodyPr/>
                    <a:lstStyle/>
                    <a:p>
                      <a:r>
                        <a:rPr lang="en-GB" sz="1600"/>
                        <a:t>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Students will only learn from a teacher that they like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Liking is good, but not essential (2.1)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5753624"/>
                  </a:ext>
                </a:extLst>
              </a:tr>
              <a:tr h="685622">
                <a:tc>
                  <a:txBody>
                    <a:bodyPr/>
                    <a:lstStyle/>
                    <a:p>
                      <a:r>
                        <a:rPr lang="en-GB" sz="1600"/>
                        <a:t>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There will always be some students who do not succeed and even the best teacher cannot do much about this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Teachers should have high expectations for every student (2.4)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90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7101973"/>
                  </a:ext>
                </a:extLst>
              </a:tr>
              <a:tr h="685622">
                <a:tc>
                  <a:txBody>
                    <a:bodyPr/>
                    <a:lstStyle/>
                    <a:p>
                      <a:r>
                        <a:rPr lang="en-GB" sz="1600"/>
                        <a:t>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Every lesson should offer differentiation: different materials, </a:t>
                      </a:r>
                      <a:br>
                        <a:rPr lang="en-GB" sz="1600"/>
                      </a:br>
                      <a:r>
                        <a:rPr lang="en-GB" sz="1600"/>
                        <a:t>tasks and success criteria for different students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Having different success criteria undermines high expectations for all (2.4)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825842"/>
                  </a:ext>
                </a:extLst>
              </a:tr>
              <a:tr h="685622">
                <a:tc>
                  <a:txBody>
                    <a:bodyPr/>
                    <a:lstStyle/>
                    <a:p>
                      <a:r>
                        <a:rPr lang="en-GB" sz="1600"/>
                        <a:t>4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Teachers should praise all their students every lesson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Praise for poor work or semi-compliant behaviour undermines high expectations (2.4, 3.3)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3893459"/>
                  </a:ext>
                </a:extLst>
              </a:tr>
              <a:tr h="839397">
                <a:tc>
                  <a:txBody>
                    <a:bodyPr/>
                    <a:lstStyle/>
                    <a:p>
                      <a:r>
                        <a:rPr lang="en-GB" sz="1600"/>
                        <a:t>5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For most experienced teachers, improving their management</a:t>
                      </a:r>
                      <a:br>
                        <a:rPr lang="en-GB" sz="1600"/>
                      </a:br>
                      <a:r>
                        <a:rPr lang="en-GB" sz="1600"/>
                        <a:t>of students’ behaviour is unlikely to increase students’ learning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 - Time on task is one of the strongest predictors of learning, and is more variable (and lower) than most teachers realise (3.1)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549237"/>
                  </a:ext>
                </a:extLst>
              </a:tr>
              <a:tr h="685622">
                <a:tc>
                  <a:txBody>
                    <a:bodyPr/>
                    <a:lstStyle/>
                    <a:p>
                      <a:r>
                        <a:rPr lang="en-GB" sz="1600"/>
                        <a:t>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Every lesson should start with a retrieval quiz to reactivate previous knowledge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Retrieval quizzes can be good, but need not be every lesson (4.5)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5660629"/>
                  </a:ext>
                </a:extLst>
              </a:tr>
              <a:tr h="338700">
                <a:tc>
                  <a:txBody>
                    <a:bodyPr/>
                    <a:lstStyle/>
                    <a:p>
                      <a:r>
                        <a:rPr lang="en-GB" sz="1600"/>
                        <a:t>7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Understanding students’ learning styles can give us insights into how best to teach them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Differentiating by learning styles is not supported by research (4.1) 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016945"/>
                  </a:ext>
                </a:extLst>
              </a:tr>
              <a:tr h="509770">
                <a:tc>
                  <a:txBody>
                    <a:bodyPr/>
                    <a:lstStyle/>
                    <a:p>
                      <a:r>
                        <a:rPr lang="en-GB" sz="1600"/>
                        <a:t>8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Great teachers should always aim to minimise students' cognitive load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FALSE: Optimise load, not minimise (4.2)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170065"/>
                  </a:ext>
                </a:extLst>
              </a:tr>
              <a:tr h="839397">
                <a:tc>
                  <a:txBody>
                    <a:bodyPr/>
                    <a:lstStyle/>
                    <a:p>
                      <a:r>
                        <a:rPr lang="en-GB" sz="1600"/>
                        <a:t>9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When they explain a new idea, teachers should be spontaneous and authentic, and improvise, rather than script in detail exactly what they are going to say.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/>
                        <a:t>FALSE - Concise explanations, that have been crafted to focus on minimal key ideas, help to reduce distraction and extraneous material, and so avoid overloading students' working memory (4.2)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571323"/>
                  </a:ext>
                </a:extLst>
              </a:tr>
              <a:tr h="685622">
                <a:tc>
                  <a:txBody>
                    <a:bodyPr/>
                    <a:lstStyle/>
                    <a:p>
                      <a:r>
                        <a:rPr lang="en-GB" sz="1600"/>
                        <a:t>10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Students should spend the majority of their time working independently on realistic problems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/>
                        <a:t>FALSE: This works only when sufficient prior knowledge and connections have been established (4.6)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9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0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2E8F8-D910-4405-9843-BA295558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2008">
            <a:off x="4425396" y="869422"/>
            <a:ext cx="1648901" cy="2356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67645-E20A-4963-8B8B-64EE6334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0397">
            <a:off x="5502726" y="566263"/>
            <a:ext cx="1670354" cy="2374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8EEAE-E614-4C71-83FC-9600F5939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8842">
            <a:off x="6625209" y="351719"/>
            <a:ext cx="1752585" cy="24905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4F2A7-528B-4296-B6B4-1355FEADE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2895">
            <a:off x="4560206" y="3816681"/>
            <a:ext cx="1402905" cy="19905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B07E61-F0BF-460D-A1C9-F855E69F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89" y="281560"/>
            <a:ext cx="10358592" cy="991295"/>
          </a:xfrm>
        </p:spPr>
        <p:txBody>
          <a:bodyPr anchor="ctr">
            <a:normAutofit/>
          </a:bodyPr>
          <a:lstStyle/>
          <a:p>
            <a:r>
              <a:rPr lang="en-GB"/>
              <a:t>Great Teaching Toolkit: </a:t>
            </a:r>
            <a:br>
              <a:rPr lang="en-GB"/>
            </a:br>
            <a:r>
              <a:rPr lang="en-GB"/>
              <a:t>Evidence Review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B7579C0-E0F4-4923-9AFD-614581E7B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4111">
            <a:off x="1016146" y="1799108"/>
            <a:ext cx="2945946" cy="41786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9F7E1-B0C7-4666-81C9-1954CC136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13163">
            <a:off x="6075931" y="3691948"/>
            <a:ext cx="2354171" cy="166794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3584D-6E2D-44A0-AA68-4E516E26AA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2703" y="346122"/>
            <a:ext cx="1761873" cy="2498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61AE7-F3F1-F138-1C8C-075517142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2870">
            <a:off x="9004443" y="477870"/>
            <a:ext cx="1823534" cy="2573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E9D3D-980A-4E72-12D1-0AB130A1B2F2}"/>
              </a:ext>
            </a:extLst>
          </p:cNvPr>
          <p:cNvSpPr txBox="1"/>
          <p:nvPr/>
        </p:nvSpPr>
        <p:spPr>
          <a:xfrm>
            <a:off x="47683" y="6376385"/>
            <a:ext cx="796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highlight>
                  <a:srgbClr val="EAEAEA"/>
                </a:highlight>
                <a:hlinkClick r:id="rId11"/>
              </a:rPr>
              <a:t>https://evidencebased.education/great-teaching-toolkit-evidence-review/</a:t>
            </a:r>
            <a:r>
              <a:rPr lang="en-GB" sz="2000">
                <a:highlight>
                  <a:srgbClr val="EAEAEA"/>
                </a:highlight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2DDFDB-7BA8-4184-FF59-7329A63DD4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381" y="3988006"/>
            <a:ext cx="3614112" cy="20696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DE70C-239B-028E-DFDB-5B29B30A4F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595963">
            <a:off x="10074486" y="894892"/>
            <a:ext cx="1785956" cy="2523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08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T Presentation.potx" id="{C131388F-5B77-4781-B734-D43CCBE3B001}" vid="{88BC7057-AE13-4F7B-95C8-258E030FD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GTT Presentation</Template>
  <TotalTime>1477</TotalTime>
  <Words>2322</Words>
  <Application>Microsoft Office PowerPoint</Application>
  <PresentationFormat>Widescreen</PresentationFormat>
  <Paragraphs>280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Futura LT</vt:lpstr>
      <vt:lpstr>Futura LT Book</vt:lpstr>
      <vt:lpstr>Futura LT Heavy</vt:lpstr>
      <vt:lpstr>Futura LT Light</vt:lpstr>
      <vt:lpstr>Futura PT Book</vt:lpstr>
      <vt:lpstr>PT Serif</vt:lpstr>
      <vt:lpstr>Roboto</vt:lpstr>
      <vt:lpstr>TwitterChirp</vt:lpstr>
      <vt:lpstr>Verdana</vt:lpstr>
      <vt:lpstr>Wingdings</vt:lpstr>
      <vt:lpstr>Office Theme</vt:lpstr>
      <vt:lpstr>Understanding and developing teacher expertise: an evidence-based approach</vt:lpstr>
      <vt:lpstr>Outline</vt:lpstr>
      <vt:lpstr>What makes most difference to how much students learn?</vt:lpstr>
      <vt:lpstr>Teaching is arguably</vt:lpstr>
      <vt:lpstr>What makes a great teacher?</vt:lpstr>
      <vt:lpstr>What kind of teacher expertise matters?</vt:lpstr>
      <vt:lpstr>True or False?</vt:lpstr>
      <vt:lpstr>PowerPoint Presentation</vt:lpstr>
      <vt:lpstr>Great Teaching Toolkit:  Evidence Review</vt:lpstr>
      <vt:lpstr>Overview of our model</vt:lpstr>
      <vt:lpstr>Elements of Great Teaching What is worth learning for teachers?</vt:lpstr>
      <vt:lpstr>Classroom teaching takeaways</vt:lpstr>
      <vt:lpstr>How do we build expertise?</vt:lpstr>
      <vt:lpstr>PowerPoint Presentation</vt:lpstr>
      <vt:lpstr>Teacher Development Cycles</vt:lpstr>
      <vt:lpstr>Effective CPD: Sims et al (2022) Active ingredients: Insights, Goals, Techniques, and Practice</vt:lpstr>
      <vt:lpstr>Optimising professional learning: checklist</vt:lpstr>
      <vt:lpstr>Instruments to define, clarify and operationalise the elements</vt:lpstr>
      <vt:lpstr>How does giving teachers feedback about their classrooms help them improve?</vt:lpstr>
      <vt:lpstr>Confidential feedback, on demand</vt:lpstr>
      <vt:lpstr>PowerPoint Presentation</vt:lpstr>
      <vt:lpstr>School Environment and Leadership Factors (summary) What school-level factors determine classroom learning?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5</cp:revision>
  <dcterms:created xsi:type="dcterms:W3CDTF">2021-02-24T13:51:40Z</dcterms:created>
  <dcterms:modified xsi:type="dcterms:W3CDTF">2023-06-02T15:12:11Z</dcterms:modified>
</cp:coreProperties>
</file>